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8288000" cy="10287000"/>
  <p:notesSz cx="6858000" cy="9144000"/>
  <p:embeddedFontLst>
    <p:embeddedFont>
      <p:font typeface="Arial MT Pro" panose="020B0604020202020204" charset="0"/>
      <p:regular r:id="rId23"/>
    </p:embeddedFont>
    <p:embeddedFont>
      <p:font typeface="Arial MT Pro Bold" panose="020B0604020202020204" charset="0"/>
      <p:regular r:id="rId24"/>
    </p:embeddedFont>
    <p:embeddedFont>
      <p:font typeface="Museo Moderno" panose="020B0604020202020204" charset="0"/>
      <p:regular r:id="rId25"/>
    </p:embeddedFont>
    <p:embeddedFont>
      <p:font typeface="Museo Moderno Bold" panose="020B0604020202020204" charset="0"/>
      <p:regular r:id="rId26"/>
    </p:embeddedFont>
    <p:embeddedFont>
      <p:font typeface="Museo Sans 1" panose="020B0604020202020204" charset="0"/>
      <p:regular r:id="rId27"/>
    </p:embeddedFont>
    <p:embeddedFont>
      <p:font typeface="Museo Sans 2" panose="020B0604020202020204" charset="0"/>
      <p:regular r:id="rId28"/>
    </p:embeddedFont>
    <p:embeddedFont>
      <p:font typeface="Museo Sans 3" panose="020B0604020202020204" charset="0"/>
      <p:regular r:id="rId29"/>
    </p:embeddedFont>
    <p:embeddedFont>
      <p:font typeface="Museo Sans 4" panose="020B0604020202020204" charset="0"/>
      <p:regular r:id="rId30"/>
    </p:embeddedFont>
    <p:embeddedFont>
      <p:font typeface="Museo Sans 5" panose="020B0604020202020204" charset="0"/>
      <p:regular r:id="rId31"/>
    </p:embeddedFont>
    <p:embeddedFont>
      <p:font typeface="Museo Sans 6"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AD3785-655B-48F1-977C-CA728BA5A3FC}" v="6" dt="2026-04-17T09:54:03.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4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2466"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4F4F4"/>
            </a:solidFill>
          </p:spPr>
          <p:txBody>
            <a:bodyPr/>
            <a:lstStyle/>
            <a:p>
              <a:endParaRPr lang="sv-SE"/>
            </a:p>
          </p:txBody>
        </p:sp>
      </p:grpSp>
      <p:grpSp>
        <p:nvGrpSpPr>
          <p:cNvPr id="4" name="Group 4"/>
          <p:cNvGrpSpPr/>
          <p:nvPr/>
        </p:nvGrpSpPr>
        <p:grpSpPr>
          <a:xfrm>
            <a:off x="0" y="295456"/>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8959088"/>
                  </a:lnTo>
                  <a:lnTo>
                    <a:pt x="16144621" y="13716000"/>
                  </a:lnTo>
                  <a:lnTo>
                    <a:pt x="0" y="13716000"/>
                  </a:lnTo>
                  <a:close/>
                </a:path>
              </a:pathLst>
            </a:custGeom>
            <a:solidFill>
              <a:srgbClr val="000000"/>
            </a:solidFill>
          </p:spPr>
          <p:txBody>
            <a:bodyPr/>
            <a:lstStyle/>
            <a:p>
              <a:endParaRPr lang="sv-SE"/>
            </a:p>
          </p:txBody>
        </p:sp>
      </p:grpSp>
      <p:grpSp>
        <p:nvGrpSpPr>
          <p:cNvPr id="6" name="Group 6"/>
          <p:cNvGrpSpPr/>
          <p:nvPr/>
        </p:nvGrpSpPr>
        <p:grpSpPr>
          <a:xfrm>
            <a:off x="1042988" y="3352800"/>
            <a:ext cx="13716000" cy="3581400"/>
            <a:chOff x="0" y="0"/>
            <a:chExt cx="18288000" cy="4775200"/>
          </a:xfrm>
        </p:grpSpPr>
        <p:sp>
          <p:nvSpPr>
            <p:cNvPr id="7" name="Freeform 7"/>
            <p:cNvSpPr/>
            <p:nvPr/>
          </p:nvSpPr>
          <p:spPr>
            <a:xfrm>
              <a:off x="0" y="0"/>
              <a:ext cx="18288000" cy="4775200"/>
            </a:xfrm>
            <a:custGeom>
              <a:avLst/>
              <a:gdLst/>
              <a:ahLst/>
              <a:cxnLst/>
              <a:rect l="l" t="t" r="r" b="b"/>
              <a:pathLst>
                <a:path w="18288000" h="4775200">
                  <a:moveTo>
                    <a:pt x="0" y="0"/>
                  </a:moveTo>
                  <a:lnTo>
                    <a:pt x="18288000" y="0"/>
                  </a:lnTo>
                  <a:lnTo>
                    <a:pt x="18288000" y="4775200"/>
                  </a:lnTo>
                  <a:lnTo>
                    <a:pt x="0" y="4775200"/>
                  </a:lnTo>
                  <a:close/>
                </a:path>
              </a:pathLst>
            </a:custGeom>
            <a:solidFill>
              <a:srgbClr val="000000">
                <a:alpha val="0"/>
              </a:srgbClr>
            </a:solidFill>
          </p:spPr>
          <p:txBody>
            <a:bodyPr/>
            <a:lstStyle/>
            <a:p>
              <a:endParaRPr lang="sv-SE"/>
            </a:p>
          </p:txBody>
        </p:sp>
        <p:sp>
          <p:nvSpPr>
            <p:cNvPr id="8" name="TextBox 8"/>
            <p:cNvSpPr txBox="1"/>
            <p:nvPr/>
          </p:nvSpPr>
          <p:spPr>
            <a:xfrm>
              <a:off x="0" y="95250"/>
              <a:ext cx="18288000" cy="4679950"/>
            </a:xfrm>
            <a:prstGeom prst="rect">
              <a:avLst/>
            </a:prstGeom>
          </p:spPr>
          <p:txBody>
            <a:bodyPr lIns="0" tIns="0" rIns="0" bIns="0" rtlCol="0" anchor="ctr"/>
            <a:lstStyle/>
            <a:p>
              <a:pPr algn="l">
                <a:lnSpc>
                  <a:spcPts val="9720"/>
                </a:lnSpc>
              </a:pPr>
              <a:r>
                <a:rPr lang="en-US" sz="9000">
                  <a:solidFill>
                    <a:srgbClr val="FFFFFF"/>
                  </a:solidFill>
                  <a:latin typeface="Museo Sans 1"/>
                  <a:ea typeface="Museo Sans 1"/>
                  <a:cs typeface="Museo Sans 1"/>
                  <a:sym typeface="Museo Sans 1"/>
                </a:rPr>
                <a:t>DSP Inkubator, Pitch Deck-mall</a:t>
              </a:r>
            </a:p>
          </p:txBody>
        </p:sp>
      </p:grpSp>
      <p:sp>
        <p:nvSpPr>
          <p:cNvPr id="9" name="Freeform 9"/>
          <p:cNvSpPr/>
          <p:nvPr/>
        </p:nvSpPr>
        <p:spPr>
          <a:xfrm>
            <a:off x="16234430" y="9023508"/>
            <a:ext cx="1571084" cy="846031"/>
          </a:xfrm>
          <a:custGeom>
            <a:avLst/>
            <a:gdLst/>
            <a:ahLst/>
            <a:cxnLst/>
            <a:rect l="l" t="t" r="r" b="b"/>
            <a:pathLst>
              <a:path w="1571084" h="846031">
                <a:moveTo>
                  <a:pt x="0" y="0"/>
                </a:moveTo>
                <a:lnTo>
                  <a:pt x="1571084" y="0"/>
                </a:lnTo>
                <a:lnTo>
                  <a:pt x="1571084" y="846031"/>
                </a:lnTo>
                <a:lnTo>
                  <a:pt x="0" y="846031"/>
                </a:lnTo>
                <a:lnTo>
                  <a:pt x="0" y="0"/>
                </a:lnTo>
                <a:close/>
              </a:path>
            </a:pathLst>
          </a:custGeom>
          <a:blipFill>
            <a:blip r:embed="rId2"/>
            <a:stretch>
              <a:fillRect/>
            </a:stretch>
          </a:blipFill>
        </p:spPr>
        <p:txBody>
          <a:bodyPr/>
          <a:lstStyle/>
          <a:p>
            <a:endParaRPr lang="sv-S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16234430" y="9023508"/>
            <a:ext cx="1571084" cy="846031"/>
          </a:xfrm>
          <a:custGeom>
            <a:avLst/>
            <a:gdLst/>
            <a:ahLst/>
            <a:cxnLst/>
            <a:rect l="l" t="t" r="r" b="b"/>
            <a:pathLst>
              <a:path w="1571084" h="846031">
                <a:moveTo>
                  <a:pt x="0" y="0"/>
                </a:moveTo>
                <a:lnTo>
                  <a:pt x="1571084" y="0"/>
                </a:lnTo>
                <a:lnTo>
                  <a:pt x="1571084" y="846031"/>
                </a:lnTo>
                <a:lnTo>
                  <a:pt x="0" y="846031"/>
                </a:lnTo>
                <a:lnTo>
                  <a:pt x="0" y="0"/>
                </a:lnTo>
                <a:close/>
              </a:path>
            </a:pathLst>
          </a:custGeom>
          <a:blipFill>
            <a:blip r:embed="rId2"/>
            <a:stretch>
              <a:fillRect/>
            </a:stretch>
          </a:blipFill>
        </p:spPr>
        <p:txBody>
          <a:bodyPr/>
          <a:lstStyle/>
          <a:p>
            <a:endParaRPr lang="sv-SE"/>
          </a:p>
        </p:txBody>
      </p:sp>
      <p:sp>
        <p:nvSpPr>
          <p:cNvPr id="3" name="TextBox 3"/>
          <p:cNvSpPr txBox="1"/>
          <p:nvPr/>
        </p:nvSpPr>
        <p:spPr>
          <a:xfrm>
            <a:off x="1028700" y="971550"/>
            <a:ext cx="5257081" cy="423814"/>
          </a:xfrm>
          <a:prstGeom prst="rect">
            <a:avLst/>
          </a:prstGeom>
        </p:spPr>
        <p:txBody>
          <a:bodyPr lIns="0" tIns="0" rIns="0" bIns="0" rtlCol="0" anchor="t">
            <a:spAutoFit/>
          </a:bodyPr>
          <a:lstStyle/>
          <a:p>
            <a:pPr algn="l">
              <a:lnSpc>
                <a:spcPts val="3415"/>
              </a:lnSpc>
              <a:spcBef>
                <a:spcPct val="0"/>
              </a:spcBef>
            </a:pPr>
            <a:r>
              <a:rPr lang="en-US" sz="2439">
                <a:solidFill>
                  <a:srgbClr val="000000"/>
                </a:solidFill>
                <a:latin typeface="Museo Sans 2"/>
                <a:ea typeface="Museo Sans 2"/>
                <a:cs typeface="Museo Sans 2"/>
                <a:sym typeface="Museo Sans 2"/>
              </a:rPr>
              <a:t>7. Marknaden</a:t>
            </a:r>
          </a:p>
        </p:txBody>
      </p:sp>
      <p:sp>
        <p:nvSpPr>
          <p:cNvPr id="4" name="TextBox 4"/>
          <p:cNvSpPr txBox="1"/>
          <p:nvPr/>
        </p:nvSpPr>
        <p:spPr>
          <a:xfrm>
            <a:off x="1028700" y="1768056"/>
            <a:ext cx="5257081" cy="4453958"/>
          </a:xfrm>
          <a:prstGeom prst="rect">
            <a:avLst/>
          </a:prstGeom>
        </p:spPr>
        <p:txBody>
          <a:bodyPr lIns="0" tIns="0" rIns="0" bIns="0" rtlCol="0" anchor="t">
            <a:spAutoFit/>
          </a:bodyPr>
          <a:lstStyle/>
          <a:p>
            <a:pPr algn="l">
              <a:lnSpc>
                <a:spcPts val="7036"/>
              </a:lnSpc>
            </a:pPr>
            <a:r>
              <a:rPr lang="en-US" sz="6339">
                <a:solidFill>
                  <a:srgbClr val="000000"/>
                </a:solidFill>
                <a:latin typeface="Museo Sans 5"/>
                <a:ea typeface="Museo Sans 5"/>
                <a:cs typeface="Museo Sans 5"/>
                <a:sym typeface="Museo Sans 5"/>
              </a:rPr>
              <a:t>Var finns marknaden, hur ser den ut, hur stor är den?</a:t>
            </a:r>
          </a:p>
        </p:txBody>
      </p:sp>
      <p:sp>
        <p:nvSpPr>
          <p:cNvPr id="5" name="TextBox 5"/>
          <p:cNvSpPr txBox="1"/>
          <p:nvPr/>
        </p:nvSpPr>
        <p:spPr>
          <a:xfrm>
            <a:off x="1028700" y="7935326"/>
            <a:ext cx="6735312" cy="1589674"/>
          </a:xfrm>
          <a:prstGeom prst="rect">
            <a:avLst/>
          </a:prstGeom>
        </p:spPr>
        <p:txBody>
          <a:bodyPr lIns="0" tIns="0" rIns="0" bIns="0" rtlCol="0" anchor="t">
            <a:spAutoFit/>
          </a:bodyPr>
          <a:lstStyle/>
          <a:p>
            <a:pPr algn="l">
              <a:lnSpc>
                <a:spcPts val="2155"/>
              </a:lnSpc>
            </a:pPr>
            <a:r>
              <a:rPr lang="en-US" sz="1539">
                <a:solidFill>
                  <a:srgbClr val="000000"/>
                </a:solidFill>
                <a:latin typeface="Museo Sans 6"/>
                <a:ea typeface="Museo Sans 6"/>
                <a:cs typeface="Museo Sans 6"/>
                <a:sym typeface="Museo Sans 6"/>
              </a:rPr>
              <a:t>Marknadsstorlek: Total Addressable Market (TAM), Serviceable Addressable Market (SAM) och Serviceable Obtainable Market (SOM).</a:t>
            </a:r>
          </a:p>
          <a:p>
            <a:pPr algn="l">
              <a:lnSpc>
                <a:spcPts val="2155"/>
              </a:lnSpc>
            </a:pPr>
            <a:r>
              <a:rPr lang="en-US" sz="1539">
                <a:solidFill>
                  <a:srgbClr val="000000"/>
                </a:solidFill>
                <a:latin typeface="Museo Sans 6"/>
                <a:ea typeface="Museo Sans 6"/>
                <a:cs typeface="Museo Sans 6"/>
                <a:sym typeface="Museo Sans 6"/>
              </a:rPr>
              <a:t>Marknadstrender: Relevanta trender, tillväxtfaktorer och förändringar i marknaden som gynnar er lösning. Syftet är att visa att det finns en stor, växande och tillgänglig marknad för er produkt eller tjänst.</a:t>
            </a:r>
          </a:p>
          <a:p>
            <a:pPr algn="l">
              <a:lnSpc>
                <a:spcPts val="2155"/>
              </a:lnSpc>
              <a:spcBef>
                <a:spcPct val="0"/>
              </a:spcBef>
            </a:pPr>
            <a:endParaRPr lang="en-US" sz="1539">
              <a:solidFill>
                <a:srgbClr val="000000"/>
              </a:solidFill>
              <a:latin typeface="Museo Sans 6"/>
              <a:ea typeface="Museo Sans 6"/>
              <a:cs typeface="Museo Sans 6"/>
              <a:sym typeface="Museo Sans 6"/>
            </a:endParaRPr>
          </a:p>
        </p:txBody>
      </p:sp>
      <p:sp>
        <p:nvSpPr>
          <p:cNvPr id="6" name="TextBox 6"/>
          <p:cNvSpPr txBox="1"/>
          <p:nvPr/>
        </p:nvSpPr>
        <p:spPr>
          <a:xfrm>
            <a:off x="11162912" y="5328111"/>
            <a:ext cx="832947" cy="423814"/>
          </a:xfrm>
          <a:prstGeom prst="rect">
            <a:avLst/>
          </a:prstGeom>
        </p:spPr>
        <p:txBody>
          <a:bodyPr lIns="0" tIns="0" rIns="0" bIns="0" rtlCol="0" anchor="t">
            <a:spAutoFit/>
          </a:bodyPr>
          <a:lstStyle/>
          <a:p>
            <a:pPr algn="l">
              <a:lnSpc>
                <a:spcPts val="3415"/>
              </a:lnSpc>
              <a:spcBef>
                <a:spcPct val="0"/>
              </a:spcBef>
            </a:pPr>
            <a:r>
              <a:rPr lang="en-US" sz="2439">
                <a:solidFill>
                  <a:srgbClr val="FEFEFE"/>
                </a:solidFill>
                <a:latin typeface="Museo Sans 4"/>
                <a:ea typeface="Museo Sans 4"/>
                <a:cs typeface="Museo Sans 4"/>
                <a:sym typeface="Museo Sans 4"/>
              </a:rPr>
              <a:t>SOM</a:t>
            </a:r>
          </a:p>
        </p:txBody>
      </p:sp>
      <p:grpSp>
        <p:nvGrpSpPr>
          <p:cNvPr id="7" name="Group 7"/>
          <p:cNvGrpSpPr/>
          <p:nvPr/>
        </p:nvGrpSpPr>
        <p:grpSpPr>
          <a:xfrm>
            <a:off x="11147607" y="1028700"/>
            <a:ext cx="5872365" cy="587236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1010"/>
            </a:solidFill>
          </p:spPr>
          <p:txBody>
            <a:bodyPr/>
            <a:lstStyle/>
            <a:p>
              <a:endParaRPr lang="sv-SE"/>
            </a:p>
          </p:txBody>
        </p:sp>
        <p:sp>
          <p:nvSpPr>
            <p:cNvPr id="9" name="TextBox 9"/>
            <p:cNvSpPr txBox="1"/>
            <p:nvPr/>
          </p:nvSpPr>
          <p:spPr>
            <a:xfrm>
              <a:off x="76200" y="-9525"/>
              <a:ext cx="660400" cy="746125"/>
            </a:xfrm>
            <a:prstGeom prst="rect">
              <a:avLst/>
            </a:prstGeom>
          </p:spPr>
          <p:txBody>
            <a:bodyPr lIns="57657" tIns="57657" rIns="57657" bIns="57657" rtlCol="0" anchor="ctr"/>
            <a:lstStyle/>
            <a:p>
              <a:pPr algn="ctr">
                <a:lnSpc>
                  <a:spcPts val="2506"/>
                </a:lnSpc>
              </a:pPr>
              <a:endParaRPr/>
            </a:p>
          </p:txBody>
        </p:sp>
      </p:grpSp>
      <p:grpSp>
        <p:nvGrpSpPr>
          <p:cNvPr id="10" name="Group 10"/>
          <p:cNvGrpSpPr/>
          <p:nvPr/>
        </p:nvGrpSpPr>
        <p:grpSpPr>
          <a:xfrm>
            <a:off x="10125664" y="2143379"/>
            <a:ext cx="4859664" cy="485966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1010"/>
            </a:solidFill>
            <a:ln w="123825" cap="sq">
              <a:solidFill>
                <a:srgbClr val="FEFEFE"/>
              </a:solidFill>
              <a:prstDash val="solid"/>
              <a:miter/>
            </a:ln>
          </p:spPr>
          <p:txBody>
            <a:bodyPr/>
            <a:lstStyle/>
            <a:p>
              <a:endParaRPr lang="sv-SE"/>
            </a:p>
          </p:txBody>
        </p:sp>
        <p:sp>
          <p:nvSpPr>
            <p:cNvPr id="12" name="TextBox 12"/>
            <p:cNvSpPr txBox="1"/>
            <p:nvPr/>
          </p:nvSpPr>
          <p:spPr>
            <a:xfrm>
              <a:off x="76200" y="-9525"/>
              <a:ext cx="660400" cy="746125"/>
            </a:xfrm>
            <a:prstGeom prst="rect">
              <a:avLst/>
            </a:prstGeom>
          </p:spPr>
          <p:txBody>
            <a:bodyPr lIns="57657" tIns="57657" rIns="57657" bIns="57657" rtlCol="0" anchor="ctr"/>
            <a:lstStyle/>
            <a:p>
              <a:pPr algn="ctr">
                <a:lnSpc>
                  <a:spcPts val="2506"/>
                </a:lnSpc>
              </a:pPr>
              <a:endParaRPr/>
            </a:p>
          </p:txBody>
        </p:sp>
      </p:grpSp>
      <p:grpSp>
        <p:nvGrpSpPr>
          <p:cNvPr id="13" name="Group 13"/>
          <p:cNvGrpSpPr/>
          <p:nvPr/>
        </p:nvGrpSpPr>
        <p:grpSpPr>
          <a:xfrm>
            <a:off x="9144000" y="3601063"/>
            <a:ext cx="3401981" cy="340198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1010"/>
            </a:solidFill>
            <a:ln w="123825" cap="sq">
              <a:solidFill>
                <a:srgbClr val="FEFEFE"/>
              </a:solidFill>
              <a:prstDash val="solid"/>
              <a:miter/>
            </a:ln>
          </p:spPr>
          <p:txBody>
            <a:bodyPr/>
            <a:lstStyle/>
            <a:p>
              <a:endParaRPr lang="sv-SE"/>
            </a:p>
          </p:txBody>
        </p:sp>
        <p:sp>
          <p:nvSpPr>
            <p:cNvPr id="15" name="TextBox 15"/>
            <p:cNvSpPr txBox="1"/>
            <p:nvPr/>
          </p:nvSpPr>
          <p:spPr>
            <a:xfrm>
              <a:off x="76200" y="-9525"/>
              <a:ext cx="660400" cy="746125"/>
            </a:xfrm>
            <a:prstGeom prst="rect">
              <a:avLst/>
            </a:prstGeom>
          </p:spPr>
          <p:txBody>
            <a:bodyPr lIns="57657" tIns="57657" rIns="57657" bIns="57657" rtlCol="0" anchor="ctr"/>
            <a:lstStyle/>
            <a:p>
              <a:pPr algn="ctr">
                <a:lnSpc>
                  <a:spcPts val="2506"/>
                </a:lnSpc>
              </a:pPr>
              <a:endParaRPr/>
            </a:p>
          </p:txBody>
        </p:sp>
      </p:grpSp>
      <p:sp>
        <p:nvSpPr>
          <p:cNvPr id="16" name="TextBox 16"/>
          <p:cNvSpPr txBox="1"/>
          <p:nvPr/>
        </p:nvSpPr>
        <p:spPr>
          <a:xfrm>
            <a:off x="12555497" y="4317507"/>
            <a:ext cx="945382" cy="463784"/>
          </a:xfrm>
          <a:prstGeom prst="rect">
            <a:avLst/>
          </a:prstGeom>
        </p:spPr>
        <p:txBody>
          <a:bodyPr lIns="0" tIns="0" rIns="0" bIns="0" rtlCol="0" anchor="t">
            <a:spAutoFit/>
          </a:bodyPr>
          <a:lstStyle/>
          <a:p>
            <a:pPr algn="l">
              <a:lnSpc>
                <a:spcPts val="3876"/>
              </a:lnSpc>
              <a:spcBef>
                <a:spcPct val="0"/>
              </a:spcBef>
            </a:pPr>
            <a:r>
              <a:rPr lang="en-US" sz="2768">
                <a:solidFill>
                  <a:srgbClr val="FEFEFE"/>
                </a:solidFill>
                <a:latin typeface="Museo Sans 4"/>
                <a:ea typeface="Museo Sans 4"/>
                <a:cs typeface="Museo Sans 4"/>
                <a:sym typeface="Museo Sans 4"/>
              </a:rPr>
              <a:t>SAM</a:t>
            </a:r>
          </a:p>
        </p:txBody>
      </p:sp>
      <p:sp>
        <p:nvSpPr>
          <p:cNvPr id="17" name="TextBox 17"/>
          <p:cNvSpPr txBox="1"/>
          <p:nvPr/>
        </p:nvSpPr>
        <p:spPr>
          <a:xfrm>
            <a:off x="14985329" y="3345359"/>
            <a:ext cx="945382" cy="463784"/>
          </a:xfrm>
          <a:prstGeom prst="rect">
            <a:avLst/>
          </a:prstGeom>
        </p:spPr>
        <p:txBody>
          <a:bodyPr lIns="0" tIns="0" rIns="0" bIns="0" rtlCol="0" anchor="t">
            <a:spAutoFit/>
          </a:bodyPr>
          <a:lstStyle/>
          <a:p>
            <a:pPr algn="l">
              <a:lnSpc>
                <a:spcPts val="3876"/>
              </a:lnSpc>
              <a:spcBef>
                <a:spcPct val="0"/>
              </a:spcBef>
            </a:pPr>
            <a:r>
              <a:rPr lang="en-US" sz="2768">
                <a:solidFill>
                  <a:srgbClr val="FEFEFE"/>
                </a:solidFill>
                <a:latin typeface="Museo Sans 4"/>
                <a:ea typeface="Museo Sans 4"/>
                <a:cs typeface="Museo Sans 4"/>
                <a:sym typeface="Museo Sans 4"/>
              </a:rPr>
              <a:t>TAM</a:t>
            </a:r>
          </a:p>
        </p:txBody>
      </p:sp>
      <p:sp>
        <p:nvSpPr>
          <p:cNvPr id="18" name="TextBox 18"/>
          <p:cNvSpPr txBox="1"/>
          <p:nvPr/>
        </p:nvSpPr>
        <p:spPr>
          <a:xfrm>
            <a:off x="10372299" y="5046349"/>
            <a:ext cx="945382" cy="463784"/>
          </a:xfrm>
          <a:prstGeom prst="rect">
            <a:avLst/>
          </a:prstGeom>
        </p:spPr>
        <p:txBody>
          <a:bodyPr lIns="0" tIns="0" rIns="0" bIns="0" rtlCol="0" anchor="t">
            <a:spAutoFit/>
          </a:bodyPr>
          <a:lstStyle/>
          <a:p>
            <a:pPr algn="l">
              <a:lnSpc>
                <a:spcPts val="3876"/>
              </a:lnSpc>
              <a:spcBef>
                <a:spcPct val="0"/>
              </a:spcBef>
            </a:pPr>
            <a:r>
              <a:rPr lang="en-US" sz="2768">
                <a:solidFill>
                  <a:srgbClr val="FEFEFE"/>
                </a:solidFill>
                <a:latin typeface="Museo Sans 4"/>
                <a:ea typeface="Museo Sans 4"/>
                <a:cs typeface="Museo Sans 4"/>
                <a:sym typeface="Museo Sans 4"/>
              </a:rPr>
              <a:t>SOM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16234430" y="9023508"/>
            <a:ext cx="1571084" cy="846031"/>
          </a:xfrm>
          <a:custGeom>
            <a:avLst/>
            <a:gdLst/>
            <a:ahLst/>
            <a:cxnLst/>
            <a:rect l="l" t="t" r="r" b="b"/>
            <a:pathLst>
              <a:path w="1571084" h="846031">
                <a:moveTo>
                  <a:pt x="0" y="0"/>
                </a:moveTo>
                <a:lnTo>
                  <a:pt x="1571084" y="0"/>
                </a:lnTo>
                <a:lnTo>
                  <a:pt x="1571084" y="846031"/>
                </a:lnTo>
                <a:lnTo>
                  <a:pt x="0" y="846031"/>
                </a:lnTo>
                <a:lnTo>
                  <a:pt x="0" y="0"/>
                </a:lnTo>
                <a:close/>
              </a:path>
            </a:pathLst>
          </a:custGeom>
          <a:blipFill>
            <a:blip r:embed="rId2"/>
            <a:stretch>
              <a:fillRect/>
            </a:stretch>
          </a:blipFill>
        </p:spPr>
        <p:txBody>
          <a:bodyPr/>
          <a:lstStyle/>
          <a:p>
            <a:endParaRPr lang="sv-SE"/>
          </a:p>
        </p:txBody>
      </p:sp>
      <p:grpSp>
        <p:nvGrpSpPr>
          <p:cNvPr id="3" name="Group 3"/>
          <p:cNvGrpSpPr/>
          <p:nvPr/>
        </p:nvGrpSpPr>
        <p:grpSpPr>
          <a:xfrm>
            <a:off x="8274508" y="1907215"/>
            <a:ext cx="7616009" cy="4436174"/>
            <a:chOff x="0" y="0"/>
            <a:chExt cx="1220986" cy="711200"/>
          </a:xfrm>
        </p:grpSpPr>
        <p:sp>
          <p:nvSpPr>
            <p:cNvPr id="4" name="Freeform 4"/>
            <p:cNvSpPr/>
            <p:nvPr/>
          </p:nvSpPr>
          <p:spPr>
            <a:xfrm>
              <a:off x="0" y="0"/>
              <a:ext cx="1220986" cy="711200"/>
            </a:xfrm>
            <a:custGeom>
              <a:avLst/>
              <a:gdLst/>
              <a:ahLst/>
              <a:cxnLst/>
              <a:rect l="l" t="t" r="r" b="b"/>
              <a:pathLst>
                <a:path w="1220986" h="711200">
                  <a:moveTo>
                    <a:pt x="610493" y="0"/>
                  </a:moveTo>
                  <a:lnTo>
                    <a:pt x="1220986" y="711200"/>
                  </a:lnTo>
                  <a:lnTo>
                    <a:pt x="0" y="711200"/>
                  </a:lnTo>
                  <a:lnTo>
                    <a:pt x="610493" y="0"/>
                  </a:lnTo>
                  <a:close/>
                </a:path>
              </a:pathLst>
            </a:custGeom>
            <a:solidFill>
              <a:srgbClr val="101010"/>
            </a:solidFill>
          </p:spPr>
          <p:txBody>
            <a:bodyPr/>
            <a:lstStyle/>
            <a:p>
              <a:endParaRPr lang="sv-SE"/>
            </a:p>
          </p:txBody>
        </p:sp>
        <p:sp>
          <p:nvSpPr>
            <p:cNvPr id="5" name="TextBox 5"/>
            <p:cNvSpPr txBox="1"/>
            <p:nvPr/>
          </p:nvSpPr>
          <p:spPr>
            <a:xfrm>
              <a:off x="190779" y="273050"/>
              <a:ext cx="839428" cy="387350"/>
            </a:xfrm>
            <a:prstGeom prst="rect">
              <a:avLst/>
            </a:prstGeom>
          </p:spPr>
          <p:txBody>
            <a:bodyPr lIns="50800" tIns="50800" rIns="50800" bIns="50800" rtlCol="0" anchor="ctr"/>
            <a:lstStyle/>
            <a:p>
              <a:pPr algn="ctr">
                <a:lnSpc>
                  <a:spcPts val="3415"/>
                </a:lnSpc>
              </a:pPr>
              <a:endParaRPr/>
            </a:p>
          </p:txBody>
        </p:sp>
      </p:grpSp>
      <p:sp>
        <p:nvSpPr>
          <p:cNvPr id="6" name="TextBox 6"/>
          <p:cNvSpPr txBox="1"/>
          <p:nvPr/>
        </p:nvSpPr>
        <p:spPr>
          <a:xfrm>
            <a:off x="1028700" y="971550"/>
            <a:ext cx="5257081" cy="423814"/>
          </a:xfrm>
          <a:prstGeom prst="rect">
            <a:avLst/>
          </a:prstGeom>
        </p:spPr>
        <p:txBody>
          <a:bodyPr lIns="0" tIns="0" rIns="0" bIns="0" rtlCol="0" anchor="t">
            <a:spAutoFit/>
          </a:bodyPr>
          <a:lstStyle/>
          <a:p>
            <a:pPr algn="l">
              <a:lnSpc>
                <a:spcPts val="3415"/>
              </a:lnSpc>
              <a:spcBef>
                <a:spcPct val="0"/>
              </a:spcBef>
            </a:pPr>
            <a:r>
              <a:rPr lang="en-US" sz="2439">
                <a:solidFill>
                  <a:srgbClr val="000000"/>
                </a:solidFill>
                <a:latin typeface="Museo Sans 2"/>
                <a:ea typeface="Museo Sans 2"/>
                <a:cs typeface="Museo Sans 2"/>
                <a:sym typeface="Museo Sans 2"/>
              </a:rPr>
              <a:t>8. Affärsmodell</a:t>
            </a:r>
          </a:p>
        </p:txBody>
      </p:sp>
      <p:sp>
        <p:nvSpPr>
          <p:cNvPr id="7" name="TextBox 7"/>
          <p:cNvSpPr txBox="1"/>
          <p:nvPr/>
        </p:nvSpPr>
        <p:spPr>
          <a:xfrm>
            <a:off x="1028700" y="8155767"/>
            <a:ext cx="6576463" cy="550083"/>
          </a:xfrm>
          <a:prstGeom prst="rect">
            <a:avLst/>
          </a:prstGeom>
        </p:spPr>
        <p:txBody>
          <a:bodyPr lIns="0" tIns="0" rIns="0" bIns="0" rtlCol="0" anchor="t">
            <a:spAutoFit/>
          </a:bodyPr>
          <a:lstStyle/>
          <a:p>
            <a:pPr algn="l">
              <a:lnSpc>
                <a:spcPts val="2230"/>
              </a:lnSpc>
              <a:spcBef>
                <a:spcPct val="0"/>
              </a:spcBef>
            </a:pPr>
            <a:r>
              <a:rPr lang="en-US" sz="1593">
                <a:solidFill>
                  <a:srgbClr val="000000"/>
                </a:solidFill>
                <a:latin typeface="Museo Sans 6"/>
                <a:ea typeface="Museo Sans 6"/>
                <a:cs typeface="Museo Sans 6"/>
                <a:sym typeface="Museo Sans 6"/>
              </a:rPr>
              <a:t>Presentera vilka möjliga affärsmodeller som finns och som är relevanta för er att undersöka.</a:t>
            </a:r>
          </a:p>
        </p:txBody>
      </p:sp>
      <p:sp>
        <p:nvSpPr>
          <p:cNvPr id="8" name="TextBox 8"/>
          <p:cNvSpPr txBox="1"/>
          <p:nvPr/>
        </p:nvSpPr>
        <p:spPr>
          <a:xfrm>
            <a:off x="1028700" y="1768056"/>
            <a:ext cx="5531296" cy="3568133"/>
          </a:xfrm>
          <a:prstGeom prst="rect">
            <a:avLst/>
          </a:prstGeom>
        </p:spPr>
        <p:txBody>
          <a:bodyPr lIns="0" tIns="0" rIns="0" bIns="0" rtlCol="0" anchor="t">
            <a:spAutoFit/>
          </a:bodyPr>
          <a:lstStyle/>
          <a:p>
            <a:pPr algn="l">
              <a:lnSpc>
                <a:spcPts val="7036"/>
              </a:lnSpc>
            </a:pPr>
            <a:r>
              <a:rPr lang="en-US" sz="6339">
                <a:solidFill>
                  <a:srgbClr val="000000"/>
                </a:solidFill>
                <a:latin typeface="Museo Sans 5"/>
                <a:ea typeface="Museo Sans 5"/>
                <a:cs typeface="Museo Sans 5"/>
                <a:sym typeface="Museo Sans 5"/>
              </a:rPr>
              <a:t>Hur ska ni tjäna pengar - idag och i morgon?</a:t>
            </a:r>
          </a:p>
        </p:txBody>
      </p:sp>
      <p:sp>
        <p:nvSpPr>
          <p:cNvPr id="9" name="AutoShape 9"/>
          <p:cNvSpPr/>
          <p:nvPr/>
        </p:nvSpPr>
        <p:spPr>
          <a:xfrm flipV="1">
            <a:off x="12082512" y="4548804"/>
            <a:ext cx="0" cy="1794585"/>
          </a:xfrm>
          <a:prstGeom prst="line">
            <a:avLst/>
          </a:prstGeom>
          <a:ln w="104775" cap="flat">
            <a:solidFill>
              <a:srgbClr val="FEFEFE"/>
            </a:solidFill>
            <a:prstDash val="sysDash"/>
            <a:headEnd type="none" w="sm" len="sm"/>
            <a:tailEnd type="none" w="sm" len="sm"/>
          </a:ln>
        </p:spPr>
        <p:txBody>
          <a:bodyPr/>
          <a:lstStyle/>
          <a:p>
            <a:endParaRPr lang="sv-SE"/>
          </a:p>
        </p:txBody>
      </p:sp>
      <p:sp>
        <p:nvSpPr>
          <p:cNvPr id="10" name="AutoShape 10"/>
          <p:cNvSpPr/>
          <p:nvPr/>
        </p:nvSpPr>
        <p:spPr>
          <a:xfrm flipH="1" flipV="1">
            <a:off x="10178510" y="4125302"/>
            <a:ext cx="1904002" cy="423502"/>
          </a:xfrm>
          <a:prstGeom prst="line">
            <a:avLst/>
          </a:prstGeom>
          <a:ln w="104775" cap="flat">
            <a:solidFill>
              <a:srgbClr val="FEFEFE"/>
            </a:solidFill>
            <a:prstDash val="sysDash"/>
            <a:headEnd type="none" w="sm" len="sm"/>
            <a:tailEnd type="none" w="sm" len="sm"/>
          </a:ln>
        </p:spPr>
        <p:txBody>
          <a:bodyPr/>
          <a:lstStyle/>
          <a:p>
            <a:endParaRPr lang="sv-SE"/>
          </a:p>
        </p:txBody>
      </p:sp>
      <p:sp>
        <p:nvSpPr>
          <p:cNvPr id="11" name="AutoShape 11"/>
          <p:cNvSpPr/>
          <p:nvPr/>
        </p:nvSpPr>
        <p:spPr>
          <a:xfrm flipV="1">
            <a:off x="12268222" y="4125302"/>
            <a:ext cx="1718292" cy="423502"/>
          </a:xfrm>
          <a:prstGeom prst="line">
            <a:avLst/>
          </a:prstGeom>
          <a:ln w="104775" cap="flat">
            <a:solidFill>
              <a:srgbClr val="FEFEFE"/>
            </a:solidFill>
            <a:prstDash val="sysDash"/>
            <a:headEnd type="none" w="sm" len="sm"/>
            <a:tailEnd type="none" w="sm" len="sm"/>
          </a:ln>
        </p:spPr>
        <p:txBody>
          <a:bodyPr/>
          <a:lstStyle/>
          <a:p>
            <a:endParaRPr lang="sv-SE"/>
          </a:p>
        </p:txBody>
      </p:sp>
      <p:sp>
        <p:nvSpPr>
          <p:cNvPr id="12" name="TextBox 12"/>
          <p:cNvSpPr txBox="1"/>
          <p:nvPr/>
        </p:nvSpPr>
        <p:spPr>
          <a:xfrm>
            <a:off x="7141433" y="2626996"/>
            <a:ext cx="3741103" cy="298719"/>
          </a:xfrm>
          <a:prstGeom prst="rect">
            <a:avLst/>
          </a:prstGeom>
        </p:spPr>
        <p:txBody>
          <a:bodyPr lIns="0" tIns="0" rIns="0" bIns="0" rtlCol="0" anchor="t">
            <a:spAutoFit/>
          </a:bodyPr>
          <a:lstStyle/>
          <a:p>
            <a:pPr algn="r">
              <a:lnSpc>
                <a:spcPts val="2435"/>
              </a:lnSpc>
              <a:spcBef>
                <a:spcPct val="0"/>
              </a:spcBef>
            </a:pPr>
            <a:r>
              <a:rPr lang="en-US" sz="1739">
                <a:solidFill>
                  <a:srgbClr val="000000"/>
                </a:solidFill>
                <a:latin typeface="Museo Sans 1"/>
                <a:ea typeface="Museo Sans 1"/>
                <a:cs typeface="Museo Sans 1"/>
                <a:sym typeface="Museo Sans 1"/>
              </a:rPr>
              <a:t>&gt;.  Vad kommer du att sälja?</a:t>
            </a:r>
          </a:p>
        </p:txBody>
      </p:sp>
      <p:sp>
        <p:nvSpPr>
          <p:cNvPr id="13" name="TextBox 13"/>
          <p:cNvSpPr txBox="1"/>
          <p:nvPr/>
        </p:nvSpPr>
        <p:spPr>
          <a:xfrm>
            <a:off x="14843667" y="4257271"/>
            <a:ext cx="2538378" cy="603519"/>
          </a:xfrm>
          <a:prstGeom prst="rect">
            <a:avLst/>
          </a:prstGeom>
        </p:spPr>
        <p:txBody>
          <a:bodyPr lIns="0" tIns="0" rIns="0" bIns="0" rtlCol="0" anchor="t">
            <a:spAutoFit/>
          </a:bodyPr>
          <a:lstStyle/>
          <a:p>
            <a:pPr algn="l">
              <a:lnSpc>
                <a:spcPts val="2435"/>
              </a:lnSpc>
              <a:spcBef>
                <a:spcPct val="0"/>
              </a:spcBef>
            </a:pPr>
            <a:r>
              <a:rPr lang="en-US" sz="1739">
                <a:solidFill>
                  <a:srgbClr val="000000"/>
                </a:solidFill>
                <a:latin typeface="Museo Sans 1"/>
                <a:ea typeface="Museo Sans 1"/>
                <a:cs typeface="Museo Sans 1"/>
                <a:sym typeface="Museo Sans 1"/>
              </a:rPr>
              <a:t>&gt;.  Hur kommer du att leverera det till kunden?</a:t>
            </a:r>
          </a:p>
        </p:txBody>
      </p:sp>
      <p:sp>
        <p:nvSpPr>
          <p:cNvPr id="14" name="TextBox 14"/>
          <p:cNvSpPr txBox="1"/>
          <p:nvPr/>
        </p:nvSpPr>
        <p:spPr>
          <a:xfrm>
            <a:off x="6424179" y="4539981"/>
            <a:ext cx="2587805" cy="603519"/>
          </a:xfrm>
          <a:prstGeom prst="rect">
            <a:avLst/>
          </a:prstGeom>
        </p:spPr>
        <p:txBody>
          <a:bodyPr lIns="0" tIns="0" rIns="0" bIns="0" rtlCol="0" anchor="t">
            <a:spAutoFit/>
          </a:bodyPr>
          <a:lstStyle/>
          <a:p>
            <a:pPr algn="r">
              <a:lnSpc>
                <a:spcPts val="2435"/>
              </a:lnSpc>
              <a:spcBef>
                <a:spcPct val="0"/>
              </a:spcBef>
            </a:pPr>
            <a:r>
              <a:rPr lang="en-US" sz="1739">
                <a:solidFill>
                  <a:srgbClr val="000000"/>
                </a:solidFill>
                <a:latin typeface="Museo Sans 1"/>
                <a:ea typeface="Museo Sans 1"/>
                <a:cs typeface="Museo Sans 1"/>
                <a:sym typeface="Museo Sans 1"/>
              </a:rPr>
              <a:t>&gt;.  Hur kommer du att tjäna pengar på det?</a:t>
            </a:r>
          </a:p>
        </p:txBody>
      </p:sp>
      <p:sp>
        <p:nvSpPr>
          <p:cNvPr id="15" name="TextBox 15"/>
          <p:cNvSpPr txBox="1"/>
          <p:nvPr/>
        </p:nvSpPr>
        <p:spPr>
          <a:xfrm>
            <a:off x="11014551" y="3330204"/>
            <a:ext cx="2110011" cy="603519"/>
          </a:xfrm>
          <a:prstGeom prst="rect">
            <a:avLst/>
          </a:prstGeom>
        </p:spPr>
        <p:txBody>
          <a:bodyPr lIns="0" tIns="0" rIns="0" bIns="0" rtlCol="0" anchor="t">
            <a:spAutoFit/>
          </a:bodyPr>
          <a:lstStyle/>
          <a:p>
            <a:pPr algn="ctr">
              <a:lnSpc>
                <a:spcPts val="2435"/>
              </a:lnSpc>
            </a:pPr>
            <a:r>
              <a:rPr lang="en-US" sz="1739">
                <a:solidFill>
                  <a:srgbClr val="FEFEFE"/>
                </a:solidFill>
                <a:latin typeface="Museo Sans 5"/>
                <a:ea typeface="Museo Sans 5"/>
                <a:cs typeface="Museo Sans 5"/>
                <a:sym typeface="Museo Sans 5"/>
              </a:rPr>
              <a:t>Value Proposition/</a:t>
            </a:r>
          </a:p>
          <a:p>
            <a:pPr algn="ctr">
              <a:lnSpc>
                <a:spcPts val="2435"/>
              </a:lnSpc>
              <a:spcBef>
                <a:spcPct val="0"/>
              </a:spcBef>
            </a:pPr>
            <a:r>
              <a:rPr lang="en-US" sz="1739">
                <a:solidFill>
                  <a:srgbClr val="FEFEFE"/>
                </a:solidFill>
                <a:latin typeface="Museo Sans 5"/>
                <a:ea typeface="Museo Sans 5"/>
                <a:cs typeface="Museo Sans 5"/>
                <a:sym typeface="Museo Sans 5"/>
              </a:rPr>
              <a:t>Värdeerbjudande</a:t>
            </a:r>
          </a:p>
        </p:txBody>
      </p:sp>
      <p:sp>
        <p:nvSpPr>
          <p:cNvPr id="16" name="TextBox 16"/>
          <p:cNvSpPr txBox="1"/>
          <p:nvPr/>
        </p:nvSpPr>
        <p:spPr>
          <a:xfrm>
            <a:off x="9535859" y="5015379"/>
            <a:ext cx="2110011" cy="603519"/>
          </a:xfrm>
          <a:prstGeom prst="rect">
            <a:avLst/>
          </a:prstGeom>
        </p:spPr>
        <p:txBody>
          <a:bodyPr lIns="0" tIns="0" rIns="0" bIns="0" rtlCol="0" anchor="t">
            <a:spAutoFit/>
          </a:bodyPr>
          <a:lstStyle/>
          <a:p>
            <a:pPr algn="ctr">
              <a:lnSpc>
                <a:spcPts val="2435"/>
              </a:lnSpc>
            </a:pPr>
            <a:r>
              <a:rPr lang="en-US" sz="1739">
                <a:solidFill>
                  <a:srgbClr val="FEFEFE"/>
                </a:solidFill>
                <a:latin typeface="Museo Sans 5"/>
                <a:ea typeface="Museo Sans 5"/>
                <a:cs typeface="Museo Sans 5"/>
                <a:sym typeface="Museo Sans 5"/>
              </a:rPr>
              <a:t>Revenue Model/</a:t>
            </a:r>
          </a:p>
          <a:p>
            <a:pPr algn="ctr">
              <a:lnSpc>
                <a:spcPts val="2435"/>
              </a:lnSpc>
              <a:spcBef>
                <a:spcPct val="0"/>
              </a:spcBef>
            </a:pPr>
            <a:r>
              <a:rPr lang="en-US" sz="1739">
                <a:solidFill>
                  <a:srgbClr val="FEFEFE"/>
                </a:solidFill>
                <a:latin typeface="Museo Sans 5"/>
                <a:ea typeface="Museo Sans 5"/>
                <a:cs typeface="Museo Sans 5"/>
                <a:sym typeface="Museo Sans 5"/>
              </a:rPr>
              <a:t>Intäktsmodell</a:t>
            </a:r>
          </a:p>
        </p:txBody>
      </p:sp>
      <p:sp>
        <p:nvSpPr>
          <p:cNvPr id="17" name="TextBox 17"/>
          <p:cNvSpPr txBox="1"/>
          <p:nvPr/>
        </p:nvSpPr>
        <p:spPr>
          <a:xfrm>
            <a:off x="12620930" y="5015379"/>
            <a:ext cx="2110011" cy="603519"/>
          </a:xfrm>
          <a:prstGeom prst="rect">
            <a:avLst/>
          </a:prstGeom>
        </p:spPr>
        <p:txBody>
          <a:bodyPr lIns="0" tIns="0" rIns="0" bIns="0" rtlCol="0" anchor="t">
            <a:spAutoFit/>
          </a:bodyPr>
          <a:lstStyle/>
          <a:p>
            <a:pPr algn="ctr">
              <a:lnSpc>
                <a:spcPts val="2435"/>
              </a:lnSpc>
            </a:pPr>
            <a:r>
              <a:rPr lang="en-US" sz="1739">
                <a:solidFill>
                  <a:srgbClr val="FEFEFE"/>
                </a:solidFill>
                <a:latin typeface="Museo Sans 5"/>
                <a:ea typeface="Museo Sans 5"/>
                <a:cs typeface="Museo Sans 5"/>
                <a:sym typeface="Museo Sans 5"/>
              </a:rPr>
              <a:t>Value Chain/</a:t>
            </a:r>
          </a:p>
          <a:p>
            <a:pPr algn="ctr">
              <a:lnSpc>
                <a:spcPts val="2435"/>
              </a:lnSpc>
              <a:spcBef>
                <a:spcPct val="0"/>
              </a:spcBef>
            </a:pPr>
            <a:r>
              <a:rPr lang="en-US" sz="1739">
                <a:solidFill>
                  <a:srgbClr val="FEFEFE"/>
                </a:solidFill>
                <a:latin typeface="Museo Sans 5"/>
                <a:ea typeface="Museo Sans 5"/>
                <a:cs typeface="Museo Sans 5"/>
                <a:sym typeface="Museo Sans 5"/>
              </a:rPr>
              <a:t>Värdekedja</a:t>
            </a:r>
          </a:p>
        </p:txBody>
      </p:sp>
      <p:sp>
        <p:nvSpPr>
          <p:cNvPr id="18" name="TextBox 18"/>
          <p:cNvSpPr txBox="1"/>
          <p:nvPr/>
        </p:nvSpPr>
        <p:spPr>
          <a:xfrm>
            <a:off x="10178510" y="6608791"/>
            <a:ext cx="3741103" cy="298719"/>
          </a:xfrm>
          <a:prstGeom prst="rect">
            <a:avLst/>
          </a:prstGeom>
        </p:spPr>
        <p:txBody>
          <a:bodyPr lIns="0" tIns="0" rIns="0" bIns="0" rtlCol="0" anchor="t">
            <a:spAutoFit/>
          </a:bodyPr>
          <a:lstStyle/>
          <a:p>
            <a:pPr algn="l">
              <a:lnSpc>
                <a:spcPts val="2435"/>
              </a:lnSpc>
              <a:spcBef>
                <a:spcPct val="0"/>
              </a:spcBef>
            </a:pPr>
            <a:r>
              <a:rPr lang="en-US" sz="1739">
                <a:solidFill>
                  <a:srgbClr val="000000"/>
                </a:solidFill>
                <a:latin typeface="Museo Sans 1"/>
                <a:ea typeface="Museo Sans 1"/>
                <a:cs typeface="Museo Sans 1"/>
                <a:sym typeface="Museo Sans 1"/>
              </a:rPr>
              <a:t>&gt;.  Till vem kommer du att sälja det?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1691856"/>
            <a:ext cx="6389656" cy="4949371"/>
          </a:xfrm>
          <a:prstGeom prst="rect">
            <a:avLst/>
          </a:prstGeom>
        </p:spPr>
        <p:txBody>
          <a:bodyPr lIns="0" tIns="0" rIns="0" bIns="0" rtlCol="0" anchor="t">
            <a:spAutoFit/>
          </a:bodyPr>
          <a:lstStyle/>
          <a:p>
            <a:pPr algn="l">
              <a:lnSpc>
                <a:spcPts val="7860"/>
              </a:lnSpc>
            </a:pPr>
            <a:r>
              <a:rPr lang="en-US" sz="6339">
                <a:solidFill>
                  <a:srgbClr val="000000"/>
                </a:solidFill>
                <a:latin typeface="Museo Sans 5"/>
                <a:ea typeface="Museo Sans 5"/>
                <a:cs typeface="Museo Sans 5"/>
                <a:sym typeface="Museo Sans 5"/>
              </a:rPr>
              <a:t>Beskriv steg-för- steg hur du ska introducera din lösning på marknaden. </a:t>
            </a:r>
          </a:p>
        </p:txBody>
      </p:sp>
      <p:sp>
        <p:nvSpPr>
          <p:cNvPr id="3" name="TextBox 3"/>
          <p:cNvSpPr txBox="1"/>
          <p:nvPr/>
        </p:nvSpPr>
        <p:spPr>
          <a:xfrm>
            <a:off x="1028700" y="971550"/>
            <a:ext cx="5257081" cy="423814"/>
          </a:xfrm>
          <a:prstGeom prst="rect">
            <a:avLst/>
          </a:prstGeom>
        </p:spPr>
        <p:txBody>
          <a:bodyPr lIns="0" tIns="0" rIns="0" bIns="0" rtlCol="0" anchor="t">
            <a:spAutoFit/>
          </a:bodyPr>
          <a:lstStyle/>
          <a:p>
            <a:pPr algn="l">
              <a:lnSpc>
                <a:spcPts val="3415"/>
              </a:lnSpc>
              <a:spcBef>
                <a:spcPct val="0"/>
              </a:spcBef>
            </a:pPr>
            <a:r>
              <a:rPr lang="en-US" sz="2439">
                <a:solidFill>
                  <a:srgbClr val="000000"/>
                </a:solidFill>
                <a:latin typeface="Museo Sans 2"/>
                <a:ea typeface="Museo Sans 2"/>
                <a:cs typeface="Museo Sans 2"/>
                <a:sym typeface="Museo Sans 2"/>
              </a:rPr>
              <a:t>9. Go-to-Market-plan</a:t>
            </a:r>
          </a:p>
        </p:txBody>
      </p:sp>
      <p:sp>
        <p:nvSpPr>
          <p:cNvPr id="4" name="TextBox 4"/>
          <p:cNvSpPr txBox="1"/>
          <p:nvPr/>
        </p:nvSpPr>
        <p:spPr>
          <a:xfrm>
            <a:off x="1028700" y="8155767"/>
            <a:ext cx="6576463" cy="1102533"/>
          </a:xfrm>
          <a:prstGeom prst="rect">
            <a:avLst/>
          </a:prstGeom>
        </p:spPr>
        <p:txBody>
          <a:bodyPr lIns="0" tIns="0" rIns="0" bIns="0" rtlCol="0" anchor="t">
            <a:spAutoFit/>
          </a:bodyPr>
          <a:lstStyle/>
          <a:p>
            <a:pPr algn="l">
              <a:lnSpc>
                <a:spcPts val="2230"/>
              </a:lnSpc>
              <a:spcBef>
                <a:spcPct val="0"/>
              </a:spcBef>
            </a:pPr>
            <a:r>
              <a:rPr lang="en-US" sz="1593">
                <a:solidFill>
                  <a:srgbClr val="000000"/>
                </a:solidFill>
                <a:latin typeface="Museo Sans 6"/>
                <a:ea typeface="Museo Sans 6"/>
                <a:cs typeface="Museo Sans 6"/>
                <a:sym typeface="Museo Sans 6"/>
              </a:rPr>
              <a:t>En “Go-to-Market-plan” är en taktiskt planering för hur en produkt eller tjänst snabbt ska komma ut på marknaden och vinna kunder. Tidsramen är från produktutveckling till första etablering på marknaden och det allra första kundsegmentet.</a:t>
            </a:r>
          </a:p>
        </p:txBody>
      </p:sp>
      <p:sp>
        <p:nvSpPr>
          <p:cNvPr id="5" name="Freeform 5"/>
          <p:cNvSpPr/>
          <p:nvPr/>
        </p:nvSpPr>
        <p:spPr>
          <a:xfrm>
            <a:off x="16234430" y="9023508"/>
            <a:ext cx="1571084" cy="846031"/>
          </a:xfrm>
          <a:custGeom>
            <a:avLst/>
            <a:gdLst/>
            <a:ahLst/>
            <a:cxnLst/>
            <a:rect l="l" t="t" r="r" b="b"/>
            <a:pathLst>
              <a:path w="1571084" h="846031">
                <a:moveTo>
                  <a:pt x="0" y="0"/>
                </a:moveTo>
                <a:lnTo>
                  <a:pt x="1571084" y="0"/>
                </a:lnTo>
                <a:lnTo>
                  <a:pt x="1571084" y="846031"/>
                </a:lnTo>
                <a:lnTo>
                  <a:pt x="0" y="846031"/>
                </a:lnTo>
                <a:lnTo>
                  <a:pt x="0" y="0"/>
                </a:lnTo>
                <a:close/>
              </a:path>
            </a:pathLst>
          </a:custGeom>
          <a:blipFill>
            <a:blip r:embed="rId2"/>
            <a:stretch>
              <a:fillRect/>
            </a:stretch>
          </a:blipFill>
        </p:spPr>
        <p:txBody>
          <a:bodyPr/>
          <a:lstStyle/>
          <a:p>
            <a:endParaRPr lang="sv-S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DE8E8"/>
        </a:solidFill>
        <a:effectLst/>
      </p:bgPr>
    </p:bg>
    <p:spTree>
      <p:nvGrpSpPr>
        <p:cNvPr id="1" name=""/>
        <p:cNvGrpSpPr/>
        <p:nvPr/>
      </p:nvGrpSpPr>
      <p:grpSpPr>
        <a:xfrm>
          <a:off x="0" y="0"/>
          <a:ext cx="0" cy="0"/>
          <a:chOff x="0" y="0"/>
          <a:chExt cx="0" cy="0"/>
        </a:xfrm>
      </p:grpSpPr>
      <p:sp>
        <p:nvSpPr>
          <p:cNvPr id="2" name="TextBox 2"/>
          <p:cNvSpPr txBox="1"/>
          <p:nvPr/>
        </p:nvSpPr>
        <p:spPr>
          <a:xfrm>
            <a:off x="1028700" y="971550"/>
            <a:ext cx="5257081" cy="423814"/>
          </a:xfrm>
          <a:prstGeom prst="rect">
            <a:avLst/>
          </a:prstGeom>
        </p:spPr>
        <p:txBody>
          <a:bodyPr lIns="0" tIns="0" rIns="0" bIns="0" rtlCol="0" anchor="t">
            <a:spAutoFit/>
          </a:bodyPr>
          <a:lstStyle/>
          <a:p>
            <a:pPr algn="l">
              <a:lnSpc>
                <a:spcPts val="3415"/>
              </a:lnSpc>
              <a:spcBef>
                <a:spcPct val="0"/>
              </a:spcBef>
            </a:pPr>
            <a:r>
              <a:rPr lang="en-US" sz="2439">
                <a:solidFill>
                  <a:srgbClr val="000000"/>
                </a:solidFill>
                <a:latin typeface="Museo Sans 2"/>
                <a:ea typeface="Museo Sans 2"/>
                <a:cs typeface="Museo Sans 2"/>
                <a:sym typeface="Museo Sans 2"/>
              </a:rPr>
              <a:t>10. Team</a:t>
            </a:r>
          </a:p>
        </p:txBody>
      </p:sp>
      <p:sp>
        <p:nvSpPr>
          <p:cNvPr id="3" name="TextBox 3"/>
          <p:cNvSpPr txBox="1"/>
          <p:nvPr/>
        </p:nvSpPr>
        <p:spPr>
          <a:xfrm>
            <a:off x="1028700" y="1691856"/>
            <a:ext cx="6271219" cy="3958771"/>
          </a:xfrm>
          <a:prstGeom prst="rect">
            <a:avLst/>
          </a:prstGeom>
        </p:spPr>
        <p:txBody>
          <a:bodyPr lIns="0" tIns="0" rIns="0" bIns="0" rtlCol="0" anchor="t">
            <a:spAutoFit/>
          </a:bodyPr>
          <a:lstStyle/>
          <a:p>
            <a:pPr algn="l">
              <a:lnSpc>
                <a:spcPts val="7860"/>
              </a:lnSpc>
            </a:pPr>
            <a:r>
              <a:rPr lang="en-US" sz="6339">
                <a:solidFill>
                  <a:srgbClr val="000000"/>
                </a:solidFill>
                <a:latin typeface="Museo Sans 5"/>
                <a:ea typeface="Museo Sans 5"/>
                <a:cs typeface="Museo Sans 5"/>
                <a:sym typeface="Museo Sans 5"/>
              </a:rPr>
              <a:t>Vilka står bakom bolaget - och varför är just ni rätt team?</a:t>
            </a:r>
          </a:p>
        </p:txBody>
      </p:sp>
      <p:sp>
        <p:nvSpPr>
          <p:cNvPr id="4" name="TextBox 4"/>
          <p:cNvSpPr txBox="1"/>
          <p:nvPr/>
        </p:nvSpPr>
        <p:spPr>
          <a:xfrm>
            <a:off x="1028700" y="8155767"/>
            <a:ext cx="6576463" cy="826308"/>
          </a:xfrm>
          <a:prstGeom prst="rect">
            <a:avLst/>
          </a:prstGeom>
        </p:spPr>
        <p:txBody>
          <a:bodyPr lIns="0" tIns="0" rIns="0" bIns="0" rtlCol="0" anchor="t">
            <a:spAutoFit/>
          </a:bodyPr>
          <a:lstStyle/>
          <a:p>
            <a:pPr algn="l">
              <a:lnSpc>
                <a:spcPts val="2230"/>
              </a:lnSpc>
              <a:spcBef>
                <a:spcPct val="0"/>
              </a:spcBef>
            </a:pPr>
            <a:r>
              <a:rPr lang="en-US" sz="1593">
                <a:solidFill>
                  <a:srgbClr val="000000"/>
                </a:solidFill>
                <a:latin typeface="Museo Sans 6"/>
                <a:ea typeface="Museo Sans 6"/>
                <a:cs typeface="Museo Sans 6"/>
                <a:sym typeface="Museo Sans 6"/>
              </a:rPr>
              <a:t>Redogör för vilka som är grundare, med-grundare och eventuellt kommande rekryteringar till bolaget, och vilka nyckelroller - och kompetenser de har som bidrar till bolagets utveckling.</a:t>
            </a:r>
          </a:p>
        </p:txBody>
      </p:sp>
      <p:sp>
        <p:nvSpPr>
          <p:cNvPr id="5" name="Freeform 5"/>
          <p:cNvSpPr/>
          <p:nvPr/>
        </p:nvSpPr>
        <p:spPr>
          <a:xfrm>
            <a:off x="16234430" y="9023508"/>
            <a:ext cx="1571084" cy="846031"/>
          </a:xfrm>
          <a:custGeom>
            <a:avLst/>
            <a:gdLst/>
            <a:ahLst/>
            <a:cxnLst/>
            <a:rect l="l" t="t" r="r" b="b"/>
            <a:pathLst>
              <a:path w="1571084" h="846031">
                <a:moveTo>
                  <a:pt x="0" y="0"/>
                </a:moveTo>
                <a:lnTo>
                  <a:pt x="1571084" y="0"/>
                </a:lnTo>
                <a:lnTo>
                  <a:pt x="1571084" y="846031"/>
                </a:lnTo>
                <a:lnTo>
                  <a:pt x="0" y="846031"/>
                </a:lnTo>
                <a:lnTo>
                  <a:pt x="0" y="0"/>
                </a:lnTo>
                <a:close/>
              </a:path>
            </a:pathLst>
          </a:custGeom>
          <a:blipFill>
            <a:blip r:embed="rId2"/>
            <a:stretch>
              <a:fillRect/>
            </a:stretch>
          </a:blipFill>
        </p:spPr>
        <p:txBody>
          <a:bodyPr/>
          <a:lstStyle/>
          <a:p>
            <a:endParaRPr lang="sv-S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flipV="1">
            <a:off x="5465588" y="3149181"/>
            <a:ext cx="11355957" cy="6691838"/>
          </a:xfrm>
          <a:prstGeom prst="line">
            <a:avLst/>
          </a:prstGeom>
          <a:ln w="38100" cap="flat">
            <a:solidFill>
              <a:srgbClr val="000000"/>
            </a:solidFill>
            <a:prstDash val="solid"/>
            <a:headEnd type="none" w="sm" len="sm"/>
            <a:tailEnd type="arrow" w="med" len="sm"/>
          </a:ln>
        </p:spPr>
        <p:txBody>
          <a:bodyPr/>
          <a:lstStyle/>
          <a:p>
            <a:endParaRPr lang="sv-SE"/>
          </a:p>
        </p:txBody>
      </p:sp>
      <p:sp>
        <p:nvSpPr>
          <p:cNvPr id="3" name="Freeform 3"/>
          <p:cNvSpPr/>
          <p:nvPr/>
        </p:nvSpPr>
        <p:spPr>
          <a:xfrm>
            <a:off x="14341189" y="2353300"/>
            <a:ext cx="1347028" cy="1591761"/>
          </a:xfrm>
          <a:custGeom>
            <a:avLst/>
            <a:gdLst/>
            <a:ahLst/>
            <a:cxnLst/>
            <a:rect l="l" t="t" r="r" b="b"/>
            <a:pathLst>
              <a:path w="1347028" h="1591761">
                <a:moveTo>
                  <a:pt x="0" y="0"/>
                </a:moveTo>
                <a:lnTo>
                  <a:pt x="1347027" y="0"/>
                </a:lnTo>
                <a:lnTo>
                  <a:pt x="1347027" y="1591761"/>
                </a:lnTo>
                <a:lnTo>
                  <a:pt x="0" y="159176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sv-SE"/>
          </a:p>
        </p:txBody>
      </p:sp>
      <p:sp>
        <p:nvSpPr>
          <p:cNvPr id="4" name="Freeform 4"/>
          <p:cNvSpPr/>
          <p:nvPr/>
        </p:nvSpPr>
        <p:spPr>
          <a:xfrm>
            <a:off x="8855197" y="6447643"/>
            <a:ext cx="1347028" cy="1591761"/>
          </a:xfrm>
          <a:custGeom>
            <a:avLst/>
            <a:gdLst/>
            <a:ahLst/>
            <a:cxnLst/>
            <a:rect l="l" t="t" r="r" b="b"/>
            <a:pathLst>
              <a:path w="1347028" h="1591761">
                <a:moveTo>
                  <a:pt x="0" y="0"/>
                </a:moveTo>
                <a:lnTo>
                  <a:pt x="1347028" y="0"/>
                </a:lnTo>
                <a:lnTo>
                  <a:pt x="1347028" y="1591761"/>
                </a:lnTo>
                <a:lnTo>
                  <a:pt x="0" y="159176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sv-SE"/>
          </a:p>
        </p:txBody>
      </p:sp>
      <p:sp>
        <p:nvSpPr>
          <p:cNvPr id="5" name="Freeform 5"/>
          <p:cNvSpPr/>
          <p:nvPr/>
        </p:nvSpPr>
        <p:spPr>
          <a:xfrm>
            <a:off x="5845195" y="7243524"/>
            <a:ext cx="1347028" cy="1591761"/>
          </a:xfrm>
          <a:custGeom>
            <a:avLst/>
            <a:gdLst/>
            <a:ahLst/>
            <a:cxnLst/>
            <a:rect l="l" t="t" r="r" b="b"/>
            <a:pathLst>
              <a:path w="1347028" h="1591761">
                <a:moveTo>
                  <a:pt x="0" y="0"/>
                </a:moveTo>
                <a:lnTo>
                  <a:pt x="1347028" y="0"/>
                </a:lnTo>
                <a:lnTo>
                  <a:pt x="1347028" y="1591760"/>
                </a:lnTo>
                <a:lnTo>
                  <a:pt x="0" y="159176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sv-SE"/>
          </a:p>
        </p:txBody>
      </p:sp>
      <p:sp>
        <p:nvSpPr>
          <p:cNvPr id="6" name="Freeform 6"/>
          <p:cNvSpPr/>
          <p:nvPr/>
        </p:nvSpPr>
        <p:spPr>
          <a:xfrm>
            <a:off x="5339063" y="8926010"/>
            <a:ext cx="758313" cy="915009"/>
          </a:xfrm>
          <a:custGeom>
            <a:avLst/>
            <a:gdLst/>
            <a:ahLst/>
            <a:cxnLst/>
            <a:rect l="l" t="t" r="r" b="b"/>
            <a:pathLst>
              <a:path w="758313" h="915009">
                <a:moveTo>
                  <a:pt x="0" y="0"/>
                </a:moveTo>
                <a:lnTo>
                  <a:pt x="758313" y="0"/>
                </a:lnTo>
                <a:lnTo>
                  <a:pt x="758313" y="915009"/>
                </a:lnTo>
                <a:lnTo>
                  <a:pt x="0" y="91500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sv-SE"/>
          </a:p>
        </p:txBody>
      </p:sp>
      <p:sp>
        <p:nvSpPr>
          <p:cNvPr id="7" name="TextBox 7"/>
          <p:cNvSpPr txBox="1"/>
          <p:nvPr/>
        </p:nvSpPr>
        <p:spPr>
          <a:xfrm>
            <a:off x="1028700" y="971550"/>
            <a:ext cx="5257081" cy="423814"/>
          </a:xfrm>
          <a:prstGeom prst="rect">
            <a:avLst/>
          </a:prstGeom>
        </p:spPr>
        <p:txBody>
          <a:bodyPr lIns="0" tIns="0" rIns="0" bIns="0" rtlCol="0" anchor="t">
            <a:spAutoFit/>
          </a:bodyPr>
          <a:lstStyle/>
          <a:p>
            <a:pPr algn="l">
              <a:lnSpc>
                <a:spcPts val="3415"/>
              </a:lnSpc>
              <a:spcBef>
                <a:spcPct val="0"/>
              </a:spcBef>
            </a:pPr>
            <a:r>
              <a:rPr lang="en-US" sz="2439">
                <a:solidFill>
                  <a:srgbClr val="000000"/>
                </a:solidFill>
                <a:latin typeface="Museo Sans 2"/>
                <a:ea typeface="Museo Sans 2"/>
                <a:cs typeface="Museo Sans 2"/>
                <a:sym typeface="Museo Sans 2"/>
              </a:rPr>
              <a:t>11. Roadmap</a:t>
            </a:r>
          </a:p>
        </p:txBody>
      </p:sp>
      <p:sp>
        <p:nvSpPr>
          <p:cNvPr id="8" name="TextBox 8"/>
          <p:cNvSpPr txBox="1"/>
          <p:nvPr/>
        </p:nvSpPr>
        <p:spPr>
          <a:xfrm>
            <a:off x="1028700" y="1691856"/>
            <a:ext cx="7569232" cy="5939971"/>
          </a:xfrm>
          <a:prstGeom prst="rect">
            <a:avLst/>
          </a:prstGeom>
        </p:spPr>
        <p:txBody>
          <a:bodyPr lIns="0" tIns="0" rIns="0" bIns="0" rtlCol="0" anchor="t">
            <a:spAutoFit/>
          </a:bodyPr>
          <a:lstStyle/>
          <a:p>
            <a:pPr algn="l">
              <a:lnSpc>
                <a:spcPts val="7860"/>
              </a:lnSpc>
            </a:pPr>
            <a:r>
              <a:rPr lang="en-US" sz="6339">
                <a:solidFill>
                  <a:srgbClr val="000000"/>
                </a:solidFill>
                <a:latin typeface="Museo Sans 5"/>
                <a:ea typeface="Museo Sans 5"/>
                <a:cs typeface="Museo Sans 5"/>
                <a:sym typeface="Museo Sans 5"/>
              </a:rPr>
              <a:t>Visa med en steg-för-steg-plan vilka milstolpar som ligger framför er kommande 6-12 mån.</a:t>
            </a:r>
          </a:p>
        </p:txBody>
      </p:sp>
      <p:sp>
        <p:nvSpPr>
          <p:cNvPr id="9" name="TextBox 9"/>
          <p:cNvSpPr txBox="1"/>
          <p:nvPr/>
        </p:nvSpPr>
        <p:spPr>
          <a:xfrm>
            <a:off x="14440970" y="2581472"/>
            <a:ext cx="1147465" cy="495935"/>
          </a:xfrm>
          <a:prstGeom prst="rect">
            <a:avLst/>
          </a:prstGeom>
        </p:spPr>
        <p:txBody>
          <a:bodyPr lIns="0" tIns="0" rIns="0" bIns="0" rtlCol="0" anchor="t">
            <a:spAutoFit/>
          </a:bodyPr>
          <a:lstStyle/>
          <a:p>
            <a:pPr algn="ctr">
              <a:lnSpc>
                <a:spcPts val="1839"/>
              </a:lnSpc>
            </a:pPr>
            <a:r>
              <a:rPr lang="en-US" sz="1599">
                <a:solidFill>
                  <a:srgbClr val="000000"/>
                </a:solidFill>
                <a:latin typeface="Arial MT Pro"/>
                <a:ea typeface="Arial MT Pro"/>
                <a:cs typeface="Arial MT Pro"/>
                <a:sym typeface="Arial MT Pro"/>
              </a:rPr>
              <a:t>Halvårs-avstämning</a:t>
            </a:r>
          </a:p>
        </p:txBody>
      </p:sp>
      <p:sp>
        <p:nvSpPr>
          <p:cNvPr id="10" name="TextBox 10"/>
          <p:cNvSpPr txBox="1"/>
          <p:nvPr/>
        </p:nvSpPr>
        <p:spPr>
          <a:xfrm>
            <a:off x="5944976" y="7490473"/>
            <a:ext cx="1147465" cy="495935"/>
          </a:xfrm>
          <a:prstGeom prst="rect">
            <a:avLst/>
          </a:prstGeom>
        </p:spPr>
        <p:txBody>
          <a:bodyPr lIns="0" tIns="0" rIns="0" bIns="0" rtlCol="0" anchor="t">
            <a:spAutoFit/>
          </a:bodyPr>
          <a:lstStyle/>
          <a:p>
            <a:pPr algn="ctr">
              <a:lnSpc>
                <a:spcPts val="1839"/>
              </a:lnSpc>
            </a:pPr>
            <a:r>
              <a:rPr lang="en-US" sz="1599">
                <a:solidFill>
                  <a:srgbClr val="000000"/>
                </a:solidFill>
                <a:latin typeface="Arial MT Pro"/>
                <a:ea typeface="Arial MT Pro"/>
                <a:cs typeface="Arial MT Pro"/>
                <a:sym typeface="Arial MT Pro"/>
              </a:rPr>
              <a:t>Forma affärsidé</a:t>
            </a:r>
          </a:p>
        </p:txBody>
      </p:sp>
      <p:sp>
        <p:nvSpPr>
          <p:cNvPr id="11" name="TextBox 11"/>
          <p:cNvSpPr txBox="1"/>
          <p:nvPr/>
        </p:nvSpPr>
        <p:spPr>
          <a:xfrm>
            <a:off x="8954979" y="6660277"/>
            <a:ext cx="1147465" cy="495935"/>
          </a:xfrm>
          <a:prstGeom prst="rect">
            <a:avLst/>
          </a:prstGeom>
        </p:spPr>
        <p:txBody>
          <a:bodyPr lIns="0" tIns="0" rIns="0" bIns="0" rtlCol="0" anchor="t">
            <a:spAutoFit/>
          </a:bodyPr>
          <a:lstStyle/>
          <a:p>
            <a:pPr algn="ctr">
              <a:lnSpc>
                <a:spcPts val="1839"/>
              </a:lnSpc>
            </a:pPr>
            <a:r>
              <a:rPr lang="en-US" sz="1599">
                <a:solidFill>
                  <a:srgbClr val="000000"/>
                </a:solidFill>
                <a:latin typeface="Arial MT Pro"/>
                <a:ea typeface="Arial MT Pro"/>
                <a:cs typeface="Arial MT Pro"/>
                <a:sym typeface="Arial MT Pro"/>
              </a:rPr>
              <a:t>Skapa koncept</a:t>
            </a:r>
          </a:p>
        </p:txBody>
      </p:sp>
      <p:sp>
        <p:nvSpPr>
          <p:cNvPr id="12" name="Freeform 12"/>
          <p:cNvSpPr/>
          <p:nvPr/>
        </p:nvSpPr>
        <p:spPr>
          <a:xfrm>
            <a:off x="10355908" y="4638864"/>
            <a:ext cx="1347028" cy="1591761"/>
          </a:xfrm>
          <a:custGeom>
            <a:avLst/>
            <a:gdLst/>
            <a:ahLst/>
            <a:cxnLst/>
            <a:rect l="l" t="t" r="r" b="b"/>
            <a:pathLst>
              <a:path w="1347028" h="1591761">
                <a:moveTo>
                  <a:pt x="0" y="0"/>
                </a:moveTo>
                <a:lnTo>
                  <a:pt x="1347028" y="0"/>
                </a:lnTo>
                <a:lnTo>
                  <a:pt x="1347028" y="1591760"/>
                </a:lnTo>
                <a:lnTo>
                  <a:pt x="0" y="159176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sv-SE"/>
          </a:p>
        </p:txBody>
      </p:sp>
      <p:sp>
        <p:nvSpPr>
          <p:cNvPr id="13" name="TextBox 13"/>
          <p:cNvSpPr txBox="1"/>
          <p:nvPr/>
        </p:nvSpPr>
        <p:spPr>
          <a:xfrm>
            <a:off x="10455690" y="4881245"/>
            <a:ext cx="1147465" cy="495935"/>
          </a:xfrm>
          <a:prstGeom prst="rect">
            <a:avLst/>
          </a:prstGeom>
        </p:spPr>
        <p:txBody>
          <a:bodyPr lIns="0" tIns="0" rIns="0" bIns="0" rtlCol="0" anchor="t">
            <a:spAutoFit/>
          </a:bodyPr>
          <a:lstStyle/>
          <a:p>
            <a:pPr algn="ctr">
              <a:lnSpc>
                <a:spcPts val="1839"/>
              </a:lnSpc>
            </a:pPr>
            <a:r>
              <a:rPr lang="en-US" sz="1599">
                <a:solidFill>
                  <a:srgbClr val="000000"/>
                </a:solidFill>
                <a:latin typeface="Arial MT Pro"/>
                <a:ea typeface="Arial MT Pro"/>
                <a:cs typeface="Arial MT Pro"/>
                <a:sym typeface="Arial MT Pro"/>
              </a:rPr>
              <a:t>Validera koncept</a:t>
            </a:r>
          </a:p>
        </p:txBody>
      </p:sp>
      <p:sp>
        <p:nvSpPr>
          <p:cNvPr id="14" name="Freeform 14"/>
          <p:cNvSpPr/>
          <p:nvPr/>
        </p:nvSpPr>
        <p:spPr>
          <a:xfrm>
            <a:off x="12543032" y="4347620"/>
            <a:ext cx="1347028" cy="1591761"/>
          </a:xfrm>
          <a:custGeom>
            <a:avLst/>
            <a:gdLst/>
            <a:ahLst/>
            <a:cxnLst/>
            <a:rect l="l" t="t" r="r" b="b"/>
            <a:pathLst>
              <a:path w="1347028" h="1591761">
                <a:moveTo>
                  <a:pt x="0" y="0"/>
                </a:moveTo>
                <a:lnTo>
                  <a:pt x="1347028" y="0"/>
                </a:lnTo>
                <a:lnTo>
                  <a:pt x="1347028" y="1591760"/>
                </a:lnTo>
                <a:lnTo>
                  <a:pt x="0" y="159176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sv-SE"/>
          </a:p>
        </p:txBody>
      </p:sp>
      <p:sp>
        <p:nvSpPr>
          <p:cNvPr id="15" name="TextBox 15"/>
          <p:cNvSpPr txBox="1"/>
          <p:nvPr/>
        </p:nvSpPr>
        <p:spPr>
          <a:xfrm>
            <a:off x="12642813" y="4590001"/>
            <a:ext cx="1147465" cy="495935"/>
          </a:xfrm>
          <a:prstGeom prst="rect">
            <a:avLst/>
          </a:prstGeom>
        </p:spPr>
        <p:txBody>
          <a:bodyPr lIns="0" tIns="0" rIns="0" bIns="0" rtlCol="0" anchor="t">
            <a:spAutoFit/>
          </a:bodyPr>
          <a:lstStyle/>
          <a:p>
            <a:pPr algn="ctr">
              <a:lnSpc>
                <a:spcPts val="1839"/>
              </a:lnSpc>
            </a:pPr>
            <a:r>
              <a:rPr lang="en-US" sz="1599">
                <a:solidFill>
                  <a:srgbClr val="000000"/>
                </a:solidFill>
                <a:latin typeface="Arial MT Pro"/>
                <a:ea typeface="Arial MT Pro"/>
                <a:cs typeface="Arial MT Pro"/>
                <a:sym typeface="Arial MT Pro"/>
              </a:rPr>
              <a:t>PITCH DECK V1</a:t>
            </a:r>
          </a:p>
        </p:txBody>
      </p:sp>
      <p:sp>
        <p:nvSpPr>
          <p:cNvPr id="16" name="TextBox 16"/>
          <p:cNvSpPr txBox="1"/>
          <p:nvPr/>
        </p:nvSpPr>
        <p:spPr>
          <a:xfrm>
            <a:off x="1028700" y="8431992"/>
            <a:ext cx="4051444" cy="1102533"/>
          </a:xfrm>
          <a:prstGeom prst="rect">
            <a:avLst/>
          </a:prstGeom>
        </p:spPr>
        <p:txBody>
          <a:bodyPr lIns="0" tIns="0" rIns="0" bIns="0" rtlCol="0" anchor="t">
            <a:spAutoFit/>
          </a:bodyPr>
          <a:lstStyle/>
          <a:p>
            <a:pPr algn="l">
              <a:lnSpc>
                <a:spcPts val="2230"/>
              </a:lnSpc>
              <a:spcBef>
                <a:spcPct val="0"/>
              </a:spcBef>
            </a:pPr>
            <a:r>
              <a:rPr lang="en-US" sz="1593">
                <a:solidFill>
                  <a:srgbClr val="000000"/>
                </a:solidFill>
                <a:latin typeface="Museo Sans 6"/>
                <a:ea typeface="Museo Sans 6"/>
                <a:cs typeface="Museo Sans 6"/>
                <a:sym typeface="Museo Sans 6"/>
              </a:rPr>
              <a:t>TIPS Hitta ett format som passar dig, som är lätt för dig att uppdatera och arbeta med varje dag. Googla och använd AI för inspiration och stöd!</a:t>
            </a:r>
          </a:p>
        </p:txBody>
      </p:sp>
      <p:sp>
        <p:nvSpPr>
          <p:cNvPr id="17" name="Freeform 17"/>
          <p:cNvSpPr/>
          <p:nvPr/>
        </p:nvSpPr>
        <p:spPr>
          <a:xfrm>
            <a:off x="16234430" y="9023508"/>
            <a:ext cx="1571084" cy="846031"/>
          </a:xfrm>
          <a:custGeom>
            <a:avLst/>
            <a:gdLst/>
            <a:ahLst/>
            <a:cxnLst/>
            <a:rect l="l" t="t" r="r" b="b"/>
            <a:pathLst>
              <a:path w="1571084" h="846031">
                <a:moveTo>
                  <a:pt x="0" y="0"/>
                </a:moveTo>
                <a:lnTo>
                  <a:pt x="1571084" y="0"/>
                </a:lnTo>
                <a:lnTo>
                  <a:pt x="1571084" y="846031"/>
                </a:lnTo>
                <a:lnTo>
                  <a:pt x="0" y="846031"/>
                </a:lnTo>
                <a:lnTo>
                  <a:pt x="0" y="0"/>
                </a:lnTo>
                <a:close/>
              </a:path>
            </a:pathLst>
          </a:custGeom>
          <a:blipFill>
            <a:blip r:embed="rId4"/>
            <a:stretch>
              <a:fillRect/>
            </a:stretch>
          </a:blipFill>
        </p:spPr>
        <p:txBody>
          <a:bodyPr/>
          <a:lstStyle/>
          <a:p>
            <a:endParaRPr lang="sv-S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971550"/>
            <a:ext cx="5257081" cy="423814"/>
          </a:xfrm>
          <a:prstGeom prst="rect">
            <a:avLst/>
          </a:prstGeom>
        </p:spPr>
        <p:txBody>
          <a:bodyPr lIns="0" tIns="0" rIns="0" bIns="0" rtlCol="0" anchor="t">
            <a:spAutoFit/>
          </a:bodyPr>
          <a:lstStyle/>
          <a:p>
            <a:pPr algn="l">
              <a:lnSpc>
                <a:spcPts val="3415"/>
              </a:lnSpc>
              <a:spcBef>
                <a:spcPct val="0"/>
              </a:spcBef>
            </a:pPr>
            <a:r>
              <a:rPr lang="en-US" sz="2439">
                <a:solidFill>
                  <a:srgbClr val="000000"/>
                </a:solidFill>
                <a:latin typeface="Museo Sans 2"/>
                <a:ea typeface="Museo Sans 2"/>
                <a:cs typeface="Museo Sans 2"/>
                <a:sym typeface="Museo Sans 2"/>
              </a:rPr>
              <a:t>12. Finansiering</a:t>
            </a:r>
          </a:p>
        </p:txBody>
      </p:sp>
      <p:sp>
        <p:nvSpPr>
          <p:cNvPr id="3" name="TextBox 3"/>
          <p:cNvSpPr txBox="1"/>
          <p:nvPr/>
        </p:nvSpPr>
        <p:spPr>
          <a:xfrm>
            <a:off x="1028700" y="1691856"/>
            <a:ext cx="7176996" cy="4949371"/>
          </a:xfrm>
          <a:prstGeom prst="rect">
            <a:avLst/>
          </a:prstGeom>
        </p:spPr>
        <p:txBody>
          <a:bodyPr lIns="0" tIns="0" rIns="0" bIns="0" rtlCol="0" anchor="t">
            <a:spAutoFit/>
          </a:bodyPr>
          <a:lstStyle/>
          <a:p>
            <a:pPr algn="l">
              <a:lnSpc>
                <a:spcPts val="7860"/>
              </a:lnSpc>
            </a:pPr>
            <a:r>
              <a:rPr lang="en-US" sz="6339">
                <a:solidFill>
                  <a:srgbClr val="000000"/>
                </a:solidFill>
                <a:latin typeface="Museo Sans 5"/>
                <a:ea typeface="Museo Sans 5"/>
                <a:cs typeface="Museo Sans 5"/>
                <a:sym typeface="Museo Sans 5"/>
              </a:rPr>
              <a:t>Vad behöver ni för resurser - och hur tänker ni finansiera nästa steg?</a:t>
            </a:r>
          </a:p>
        </p:txBody>
      </p:sp>
      <p:sp>
        <p:nvSpPr>
          <p:cNvPr id="4" name="TextBox 4"/>
          <p:cNvSpPr txBox="1"/>
          <p:nvPr/>
        </p:nvSpPr>
        <p:spPr>
          <a:xfrm>
            <a:off x="1028700" y="8155767"/>
            <a:ext cx="6576463" cy="826308"/>
          </a:xfrm>
          <a:prstGeom prst="rect">
            <a:avLst/>
          </a:prstGeom>
        </p:spPr>
        <p:txBody>
          <a:bodyPr lIns="0" tIns="0" rIns="0" bIns="0" rtlCol="0" anchor="t">
            <a:spAutoFit/>
          </a:bodyPr>
          <a:lstStyle/>
          <a:p>
            <a:pPr algn="l">
              <a:lnSpc>
                <a:spcPts val="2230"/>
              </a:lnSpc>
              <a:spcBef>
                <a:spcPct val="0"/>
              </a:spcBef>
            </a:pPr>
            <a:r>
              <a:rPr lang="en-US" sz="1593">
                <a:solidFill>
                  <a:srgbClr val="000000"/>
                </a:solidFill>
                <a:latin typeface="Museo Sans 6"/>
                <a:ea typeface="Museo Sans 6"/>
                <a:cs typeface="Museo Sans 6"/>
                <a:sym typeface="Museo Sans 6"/>
              </a:rPr>
              <a:t>Ta fram din finansieringsplan tillsammans med coacher och utred vilka medel som finns tillgängliga för just din startup och det område du vill skapa förändring på.</a:t>
            </a:r>
          </a:p>
        </p:txBody>
      </p:sp>
      <p:grpSp>
        <p:nvGrpSpPr>
          <p:cNvPr id="5" name="Group 5"/>
          <p:cNvGrpSpPr/>
          <p:nvPr/>
        </p:nvGrpSpPr>
        <p:grpSpPr>
          <a:xfrm>
            <a:off x="9553601" y="2663592"/>
            <a:ext cx="6815919" cy="554929"/>
            <a:chOff x="0" y="0"/>
            <a:chExt cx="2222902" cy="180981"/>
          </a:xfrm>
        </p:grpSpPr>
        <p:sp>
          <p:nvSpPr>
            <p:cNvPr id="6" name="Freeform 6"/>
            <p:cNvSpPr/>
            <p:nvPr/>
          </p:nvSpPr>
          <p:spPr>
            <a:xfrm>
              <a:off x="0" y="0"/>
              <a:ext cx="2222902" cy="180981"/>
            </a:xfrm>
            <a:custGeom>
              <a:avLst/>
              <a:gdLst/>
              <a:ahLst/>
              <a:cxnLst/>
              <a:rect l="l" t="t" r="r" b="b"/>
              <a:pathLst>
                <a:path w="2222902" h="180981">
                  <a:moveTo>
                    <a:pt x="0" y="0"/>
                  </a:moveTo>
                  <a:lnTo>
                    <a:pt x="2222902" y="0"/>
                  </a:lnTo>
                  <a:lnTo>
                    <a:pt x="2222902" y="180981"/>
                  </a:lnTo>
                  <a:lnTo>
                    <a:pt x="0" y="180981"/>
                  </a:lnTo>
                  <a:close/>
                </a:path>
              </a:pathLst>
            </a:custGeom>
            <a:solidFill>
              <a:srgbClr val="000000"/>
            </a:solidFill>
          </p:spPr>
          <p:txBody>
            <a:bodyPr/>
            <a:lstStyle/>
            <a:p>
              <a:endParaRPr lang="sv-SE"/>
            </a:p>
          </p:txBody>
        </p:sp>
        <p:sp>
          <p:nvSpPr>
            <p:cNvPr id="7" name="TextBox 7"/>
            <p:cNvSpPr txBox="1"/>
            <p:nvPr/>
          </p:nvSpPr>
          <p:spPr>
            <a:xfrm>
              <a:off x="0" y="-38100"/>
              <a:ext cx="2222902" cy="219081"/>
            </a:xfrm>
            <a:prstGeom prst="rect">
              <a:avLst/>
            </a:prstGeom>
          </p:spPr>
          <p:txBody>
            <a:bodyPr lIns="41024" tIns="41024" rIns="41024" bIns="41024" rtlCol="0" anchor="ctr"/>
            <a:lstStyle/>
            <a:p>
              <a:pPr algn="ctr">
                <a:lnSpc>
                  <a:spcPts val="2140"/>
                </a:lnSpc>
              </a:pPr>
              <a:endParaRPr/>
            </a:p>
          </p:txBody>
        </p:sp>
      </p:grpSp>
      <p:sp>
        <p:nvSpPr>
          <p:cNvPr id="8" name="TextBox 8"/>
          <p:cNvSpPr txBox="1"/>
          <p:nvPr/>
        </p:nvSpPr>
        <p:spPr>
          <a:xfrm>
            <a:off x="9799586" y="2772387"/>
            <a:ext cx="5163602" cy="289528"/>
          </a:xfrm>
          <a:prstGeom prst="rect">
            <a:avLst/>
          </a:prstGeom>
        </p:spPr>
        <p:txBody>
          <a:bodyPr lIns="0" tIns="0" rIns="0" bIns="0" rtlCol="0" anchor="t">
            <a:spAutoFit/>
          </a:bodyPr>
          <a:lstStyle/>
          <a:p>
            <a:pPr algn="l">
              <a:lnSpc>
                <a:spcPts val="2316"/>
              </a:lnSpc>
            </a:pPr>
            <a:r>
              <a:rPr lang="en-US" sz="1654">
                <a:solidFill>
                  <a:srgbClr val="FFFFFF"/>
                </a:solidFill>
                <a:latin typeface="Museo Sans 1"/>
                <a:ea typeface="Museo Sans 1"/>
                <a:cs typeface="Museo Sans 1"/>
                <a:sym typeface="Museo Sans 1"/>
              </a:rPr>
              <a:t>&gt;  Företagssttöd och innovationsstöd </a:t>
            </a:r>
          </a:p>
        </p:txBody>
      </p:sp>
      <p:grpSp>
        <p:nvGrpSpPr>
          <p:cNvPr id="9" name="Group 9"/>
          <p:cNvGrpSpPr/>
          <p:nvPr/>
        </p:nvGrpSpPr>
        <p:grpSpPr>
          <a:xfrm>
            <a:off x="9553601" y="3471490"/>
            <a:ext cx="6815919" cy="554929"/>
            <a:chOff x="0" y="0"/>
            <a:chExt cx="2222902" cy="180981"/>
          </a:xfrm>
        </p:grpSpPr>
        <p:sp>
          <p:nvSpPr>
            <p:cNvPr id="10" name="Freeform 10"/>
            <p:cNvSpPr/>
            <p:nvPr/>
          </p:nvSpPr>
          <p:spPr>
            <a:xfrm>
              <a:off x="0" y="0"/>
              <a:ext cx="2222902" cy="180981"/>
            </a:xfrm>
            <a:custGeom>
              <a:avLst/>
              <a:gdLst/>
              <a:ahLst/>
              <a:cxnLst/>
              <a:rect l="l" t="t" r="r" b="b"/>
              <a:pathLst>
                <a:path w="2222902" h="180981">
                  <a:moveTo>
                    <a:pt x="0" y="0"/>
                  </a:moveTo>
                  <a:lnTo>
                    <a:pt x="2222902" y="0"/>
                  </a:lnTo>
                  <a:lnTo>
                    <a:pt x="2222902" y="180981"/>
                  </a:lnTo>
                  <a:lnTo>
                    <a:pt x="0" y="180981"/>
                  </a:lnTo>
                  <a:close/>
                </a:path>
              </a:pathLst>
            </a:custGeom>
            <a:solidFill>
              <a:srgbClr val="000000"/>
            </a:solidFill>
          </p:spPr>
          <p:txBody>
            <a:bodyPr/>
            <a:lstStyle/>
            <a:p>
              <a:endParaRPr lang="sv-SE"/>
            </a:p>
          </p:txBody>
        </p:sp>
        <p:sp>
          <p:nvSpPr>
            <p:cNvPr id="11" name="TextBox 11"/>
            <p:cNvSpPr txBox="1"/>
            <p:nvPr/>
          </p:nvSpPr>
          <p:spPr>
            <a:xfrm>
              <a:off x="0" y="-38100"/>
              <a:ext cx="2222902" cy="219081"/>
            </a:xfrm>
            <a:prstGeom prst="rect">
              <a:avLst/>
            </a:prstGeom>
          </p:spPr>
          <p:txBody>
            <a:bodyPr lIns="41024" tIns="41024" rIns="41024" bIns="41024" rtlCol="0" anchor="ctr"/>
            <a:lstStyle/>
            <a:p>
              <a:pPr algn="ctr">
                <a:lnSpc>
                  <a:spcPts val="2140"/>
                </a:lnSpc>
              </a:pPr>
              <a:endParaRPr/>
            </a:p>
          </p:txBody>
        </p:sp>
      </p:grpSp>
      <p:sp>
        <p:nvSpPr>
          <p:cNvPr id="12" name="TextBox 12"/>
          <p:cNvSpPr txBox="1"/>
          <p:nvPr/>
        </p:nvSpPr>
        <p:spPr>
          <a:xfrm>
            <a:off x="9753134" y="3577816"/>
            <a:ext cx="3208426" cy="299240"/>
          </a:xfrm>
          <a:prstGeom prst="rect">
            <a:avLst/>
          </a:prstGeom>
        </p:spPr>
        <p:txBody>
          <a:bodyPr lIns="0" tIns="0" rIns="0" bIns="0" rtlCol="0" anchor="t">
            <a:spAutoFit/>
          </a:bodyPr>
          <a:lstStyle/>
          <a:p>
            <a:pPr algn="l">
              <a:lnSpc>
                <a:spcPts val="2406"/>
              </a:lnSpc>
            </a:pPr>
            <a:r>
              <a:rPr lang="en-US" sz="1718">
                <a:solidFill>
                  <a:srgbClr val="FFFFFF"/>
                </a:solidFill>
                <a:latin typeface="Museo Sans 1"/>
                <a:ea typeface="Museo Sans 1"/>
                <a:cs typeface="Museo Sans 1"/>
                <a:sym typeface="Museo Sans 1"/>
              </a:rPr>
              <a:t>&gt;  Offentligt kapital och lån</a:t>
            </a:r>
          </a:p>
        </p:txBody>
      </p:sp>
      <p:grpSp>
        <p:nvGrpSpPr>
          <p:cNvPr id="13" name="Group 13"/>
          <p:cNvGrpSpPr/>
          <p:nvPr/>
        </p:nvGrpSpPr>
        <p:grpSpPr>
          <a:xfrm>
            <a:off x="9544076" y="4283594"/>
            <a:ext cx="6815919" cy="554929"/>
            <a:chOff x="0" y="0"/>
            <a:chExt cx="2222902" cy="180981"/>
          </a:xfrm>
        </p:grpSpPr>
        <p:sp>
          <p:nvSpPr>
            <p:cNvPr id="14" name="Freeform 14"/>
            <p:cNvSpPr/>
            <p:nvPr/>
          </p:nvSpPr>
          <p:spPr>
            <a:xfrm>
              <a:off x="0" y="0"/>
              <a:ext cx="2222902" cy="180981"/>
            </a:xfrm>
            <a:custGeom>
              <a:avLst/>
              <a:gdLst/>
              <a:ahLst/>
              <a:cxnLst/>
              <a:rect l="l" t="t" r="r" b="b"/>
              <a:pathLst>
                <a:path w="2222902" h="180981">
                  <a:moveTo>
                    <a:pt x="0" y="0"/>
                  </a:moveTo>
                  <a:lnTo>
                    <a:pt x="2222902" y="0"/>
                  </a:lnTo>
                  <a:lnTo>
                    <a:pt x="2222902" y="180981"/>
                  </a:lnTo>
                  <a:lnTo>
                    <a:pt x="0" y="180981"/>
                  </a:lnTo>
                  <a:close/>
                </a:path>
              </a:pathLst>
            </a:custGeom>
            <a:solidFill>
              <a:srgbClr val="000000"/>
            </a:solidFill>
          </p:spPr>
          <p:txBody>
            <a:bodyPr/>
            <a:lstStyle/>
            <a:p>
              <a:endParaRPr lang="sv-SE"/>
            </a:p>
          </p:txBody>
        </p:sp>
        <p:sp>
          <p:nvSpPr>
            <p:cNvPr id="15" name="TextBox 15"/>
            <p:cNvSpPr txBox="1"/>
            <p:nvPr/>
          </p:nvSpPr>
          <p:spPr>
            <a:xfrm>
              <a:off x="0" y="-38100"/>
              <a:ext cx="2222902" cy="219081"/>
            </a:xfrm>
            <a:prstGeom prst="rect">
              <a:avLst/>
            </a:prstGeom>
          </p:spPr>
          <p:txBody>
            <a:bodyPr lIns="41024" tIns="41024" rIns="41024" bIns="41024" rtlCol="0" anchor="ctr"/>
            <a:lstStyle/>
            <a:p>
              <a:pPr algn="ctr">
                <a:lnSpc>
                  <a:spcPts val="2140"/>
                </a:lnSpc>
              </a:pPr>
              <a:endParaRPr/>
            </a:p>
          </p:txBody>
        </p:sp>
      </p:grpSp>
      <p:sp>
        <p:nvSpPr>
          <p:cNvPr id="16" name="TextBox 16"/>
          <p:cNvSpPr txBox="1"/>
          <p:nvPr/>
        </p:nvSpPr>
        <p:spPr>
          <a:xfrm>
            <a:off x="9753134" y="4389920"/>
            <a:ext cx="2628253" cy="299240"/>
          </a:xfrm>
          <a:prstGeom prst="rect">
            <a:avLst/>
          </a:prstGeom>
        </p:spPr>
        <p:txBody>
          <a:bodyPr lIns="0" tIns="0" rIns="0" bIns="0" rtlCol="0" anchor="t">
            <a:spAutoFit/>
          </a:bodyPr>
          <a:lstStyle/>
          <a:p>
            <a:pPr algn="l">
              <a:lnSpc>
                <a:spcPts val="2406"/>
              </a:lnSpc>
            </a:pPr>
            <a:r>
              <a:rPr lang="en-US" sz="1718">
                <a:solidFill>
                  <a:srgbClr val="FFFFFF"/>
                </a:solidFill>
                <a:latin typeface="Museo Sans 1"/>
                <a:ea typeface="Museo Sans 1"/>
                <a:cs typeface="Museo Sans 1"/>
                <a:sym typeface="Museo Sans 1"/>
              </a:rPr>
              <a:t>&gt; Ängelnätverk</a:t>
            </a:r>
          </a:p>
        </p:txBody>
      </p:sp>
      <p:grpSp>
        <p:nvGrpSpPr>
          <p:cNvPr id="17" name="Group 17"/>
          <p:cNvGrpSpPr/>
          <p:nvPr/>
        </p:nvGrpSpPr>
        <p:grpSpPr>
          <a:xfrm>
            <a:off x="9553601" y="5095698"/>
            <a:ext cx="6815919" cy="554929"/>
            <a:chOff x="0" y="0"/>
            <a:chExt cx="2222902" cy="180981"/>
          </a:xfrm>
        </p:grpSpPr>
        <p:sp>
          <p:nvSpPr>
            <p:cNvPr id="18" name="Freeform 18"/>
            <p:cNvSpPr/>
            <p:nvPr/>
          </p:nvSpPr>
          <p:spPr>
            <a:xfrm>
              <a:off x="0" y="0"/>
              <a:ext cx="2222902" cy="180981"/>
            </a:xfrm>
            <a:custGeom>
              <a:avLst/>
              <a:gdLst/>
              <a:ahLst/>
              <a:cxnLst/>
              <a:rect l="l" t="t" r="r" b="b"/>
              <a:pathLst>
                <a:path w="2222902" h="180981">
                  <a:moveTo>
                    <a:pt x="0" y="0"/>
                  </a:moveTo>
                  <a:lnTo>
                    <a:pt x="2222902" y="0"/>
                  </a:lnTo>
                  <a:lnTo>
                    <a:pt x="2222902" y="180981"/>
                  </a:lnTo>
                  <a:lnTo>
                    <a:pt x="0" y="180981"/>
                  </a:lnTo>
                  <a:close/>
                </a:path>
              </a:pathLst>
            </a:custGeom>
            <a:solidFill>
              <a:srgbClr val="000000"/>
            </a:solidFill>
          </p:spPr>
          <p:txBody>
            <a:bodyPr/>
            <a:lstStyle/>
            <a:p>
              <a:endParaRPr lang="sv-SE"/>
            </a:p>
          </p:txBody>
        </p:sp>
        <p:sp>
          <p:nvSpPr>
            <p:cNvPr id="19" name="TextBox 19"/>
            <p:cNvSpPr txBox="1"/>
            <p:nvPr/>
          </p:nvSpPr>
          <p:spPr>
            <a:xfrm>
              <a:off x="0" y="-38100"/>
              <a:ext cx="2222902" cy="219081"/>
            </a:xfrm>
            <a:prstGeom prst="rect">
              <a:avLst/>
            </a:prstGeom>
          </p:spPr>
          <p:txBody>
            <a:bodyPr lIns="41024" tIns="41024" rIns="41024" bIns="41024" rtlCol="0" anchor="ctr"/>
            <a:lstStyle/>
            <a:p>
              <a:pPr algn="ctr">
                <a:lnSpc>
                  <a:spcPts val="2140"/>
                </a:lnSpc>
              </a:pPr>
              <a:endParaRPr/>
            </a:p>
          </p:txBody>
        </p:sp>
      </p:grpSp>
      <p:sp>
        <p:nvSpPr>
          <p:cNvPr id="20" name="TextBox 20"/>
          <p:cNvSpPr txBox="1"/>
          <p:nvPr/>
        </p:nvSpPr>
        <p:spPr>
          <a:xfrm>
            <a:off x="9762659" y="5202024"/>
            <a:ext cx="3402678" cy="299240"/>
          </a:xfrm>
          <a:prstGeom prst="rect">
            <a:avLst/>
          </a:prstGeom>
        </p:spPr>
        <p:txBody>
          <a:bodyPr lIns="0" tIns="0" rIns="0" bIns="0" rtlCol="0" anchor="t">
            <a:spAutoFit/>
          </a:bodyPr>
          <a:lstStyle/>
          <a:p>
            <a:pPr algn="l">
              <a:lnSpc>
                <a:spcPts val="2406"/>
              </a:lnSpc>
            </a:pPr>
            <a:r>
              <a:rPr lang="en-US" sz="1718">
                <a:solidFill>
                  <a:srgbClr val="FFFFFF"/>
                </a:solidFill>
                <a:latin typeface="Museo Sans 1"/>
                <a:ea typeface="Museo Sans 1"/>
                <a:cs typeface="Museo Sans 1"/>
                <a:sym typeface="Museo Sans 1"/>
              </a:rPr>
              <a:t>&gt; Affärsänglar, “Family Offices”</a:t>
            </a:r>
          </a:p>
        </p:txBody>
      </p:sp>
      <p:grpSp>
        <p:nvGrpSpPr>
          <p:cNvPr id="21" name="Group 21"/>
          <p:cNvGrpSpPr/>
          <p:nvPr/>
        </p:nvGrpSpPr>
        <p:grpSpPr>
          <a:xfrm>
            <a:off x="9553601" y="5907802"/>
            <a:ext cx="6815919" cy="554929"/>
            <a:chOff x="0" y="0"/>
            <a:chExt cx="2222902" cy="180981"/>
          </a:xfrm>
        </p:grpSpPr>
        <p:sp>
          <p:nvSpPr>
            <p:cNvPr id="22" name="Freeform 22"/>
            <p:cNvSpPr/>
            <p:nvPr/>
          </p:nvSpPr>
          <p:spPr>
            <a:xfrm>
              <a:off x="0" y="0"/>
              <a:ext cx="2222902" cy="180981"/>
            </a:xfrm>
            <a:custGeom>
              <a:avLst/>
              <a:gdLst/>
              <a:ahLst/>
              <a:cxnLst/>
              <a:rect l="l" t="t" r="r" b="b"/>
              <a:pathLst>
                <a:path w="2222902" h="180981">
                  <a:moveTo>
                    <a:pt x="0" y="0"/>
                  </a:moveTo>
                  <a:lnTo>
                    <a:pt x="2222902" y="0"/>
                  </a:lnTo>
                  <a:lnTo>
                    <a:pt x="2222902" y="180981"/>
                  </a:lnTo>
                  <a:lnTo>
                    <a:pt x="0" y="180981"/>
                  </a:lnTo>
                  <a:close/>
                </a:path>
              </a:pathLst>
            </a:custGeom>
            <a:solidFill>
              <a:srgbClr val="000000"/>
            </a:solidFill>
          </p:spPr>
          <p:txBody>
            <a:bodyPr/>
            <a:lstStyle/>
            <a:p>
              <a:endParaRPr lang="sv-SE"/>
            </a:p>
          </p:txBody>
        </p:sp>
        <p:sp>
          <p:nvSpPr>
            <p:cNvPr id="23" name="TextBox 23"/>
            <p:cNvSpPr txBox="1"/>
            <p:nvPr/>
          </p:nvSpPr>
          <p:spPr>
            <a:xfrm>
              <a:off x="0" y="-38100"/>
              <a:ext cx="2222902" cy="219081"/>
            </a:xfrm>
            <a:prstGeom prst="rect">
              <a:avLst/>
            </a:prstGeom>
          </p:spPr>
          <p:txBody>
            <a:bodyPr lIns="41024" tIns="41024" rIns="41024" bIns="41024" rtlCol="0" anchor="ctr"/>
            <a:lstStyle/>
            <a:p>
              <a:pPr algn="ctr">
                <a:lnSpc>
                  <a:spcPts val="2140"/>
                </a:lnSpc>
              </a:pPr>
              <a:endParaRPr/>
            </a:p>
          </p:txBody>
        </p:sp>
      </p:grpSp>
      <p:sp>
        <p:nvSpPr>
          <p:cNvPr id="24" name="TextBox 24"/>
          <p:cNvSpPr txBox="1"/>
          <p:nvPr/>
        </p:nvSpPr>
        <p:spPr>
          <a:xfrm>
            <a:off x="9799586" y="6022102"/>
            <a:ext cx="3402678" cy="299240"/>
          </a:xfrm>
          <a:prstGeom prst="rect">
            <a:avLst/>
          </a:prstGeom>
        </p:spPr>
        <p:txBody>
          <a:bodyPr lIns="0" tIns="0" rIns="0" bIns="0" rtlCol="0" anchor="t">
            <a:spAutoFit/>
          </a:bodyPr>
          <a:lstStyle/>
          <a:p>
            <a:pPr algn="l">
              <a:lnSpc>
                <a:spcPts val="2406"/>
              </a:lnSpc>
            </a:pPr>
            <a:r>
              <a:rPr lang="en-US" sz="1718">
                <a:solidFill>
                  <a:srgbClr val="FFFFFF"/>
                </a:solidFill>
                <a:latin typeface="Museo Sans 1"/>
                <a:ea typeface="Museo Sans 1"/>
                <a:cs typeface="Museo Sans 1"/>
                <a:sym typeface="Museo Sans 1"/>
              </a:rPr>
              <a:t>&gt;  Riskkapital</a:t>
            </a:r>
          </a:p>
        </p:txBody>
      </p:sp>
      <p:grpSp>
        <p:nvGrpSpPr>
          <p:cNvPr id="25" name="Group 25"/>
          <p:cNvGrpSpPr/>
          <p:nvPr/>
        </p:nvGrpSpPr>
        <p:grpSpPr>
          <a:xfrm>
            <a:off x="9553601" y="6719906"/>
            <a:ext cx="6815919" cy="554929"/>
            <a:chOff x="0" y="0"/>
            <a:chExt cx="2222902" cy="180981"/>
          </a:xfrm>
        </p:grpSpPr>
        <p:sp>
          <p:nvSpPr>
            <p:cNvPr id="26" name="Freeform 26"/>
            <p:cNvSpPr/>
            <p:nvPr/>
          </p:nvSpPr>
          <p:spPr>
            <a:xfrm>
              <a:off x="0" y="0"/>
              <a:ext cx="2222902" cy="180981"/>
            </a:xfrm>
            <a:custGeom>
              <a:avLst/>
              <a:gdLst/>
              <a:ahLst/>
              <a:cxnLst/>
              <a:rect l="l" t="t" r="r" b="b"/>
              <a:pathLst>
                <a:path w="2222902" h="180981">
                  <a:moveTo>
                    <a:pt x="0" y="0"/>
                  </a:moveTo>
                  <a:lnTo>
                    <a:pt x="2222902" y="0"/>
                  </a:lnTo>
                  <a:lnTo>
                    <a:pt x="2222902" y="180981"/>
                  </a:lnTo>
                  <a:lnTo>
                    <a:pt x="0" y="180981"/>
                  </a:lnTo>
                  <a:close/>
                </a:path>
              </a:pathLst>
            </a:custGeom>
            <a:solidFill>
              <a:srgbClr val="000000"/>
            </a:solidFill>
          </p:spPr>
          <p:txBody>
            <a:bodyPr/>
            <a:lstStyle/>
            <a:p>
              <a:endParaRPr lang="sv-SE"/>
            </a:p>
          </p:txBody>
        </p:sp>
        <p:sp>
          <p:nvSpPr>
            <p:cNvPr id="27" name="TextBox 27"/>
            <p:cNvSpPr txBox="1"/>
            <p:nvPr/>
          </p:nvSpPr>
          <p:spPr>
            <a:xfrm>
              <a:off x="0" y="-38100"/>
              <a:ext cx="2222902" cy="219081"/>
            </a:xfrm>
            <a:prstGeom prst="rect">
              <a:avLst/>
            </a:prstGeom>
          </p:spPr>
          <p:txBody>
            <a:bodyPr lIns="41024" tIns="41024" rIns="41024" bIns="41024" rtlCol="0" anchor="ctr"/>
            <a:lstStyle/>
            <a:p>
              <a:pPr algn="ctr">
                <a:lnSpc>
                  <a:spcPts val="2140"/>
                </a:lnSpc>
              </a:pPr>
              <a:endParaRPr/>
            </a:p>
          </p:txBody>
        </p:sp>
      </p:grpSp>
      <p:sp>
        <p:nvSpPr>
          <p:cNvPr id="28" name="TextBox 28"/>
          <p:cNvSpPr txBox="1"/>
          <p:nvPr/>
        </p:nvSpPr>
        <p:spPr>
          <a:xfrm>
            <a:off x="9799586" y="6834206"/>
            <a:ext cx="3402678" cy="299240"/>
          </a:xfrm>
          <a:prstGeom prst="rect">
            <a:avLst/>
          </a:prstGeom>
        </p:spPr>
        <p:txBody>
          <a:bodyPr lIns="0" tIns="0" rIns="0" bIns="0" rtlCol="0" anchor="t">
            <a:spAutoFit/>
          </a:bodyPr>
          <a:lstStyle/>
          <a:p>
            <a:pPr algn="l">
              <a:lnSpc>
                <a:spcPts val="2406"/>
              </a:lnSpc>
            </a:pPr>
            <a:r>
              <a:rPr lang="en-US" sz="1718">
                <a:solidFill>
                  <a:srgbClr val="FFFFFF"/>
                </a:solidFill>
                <a:latin typeface="Museo Sans 1"/>
                <a:ea typeface="Museo Sans 1"/>
                <a:cs typeface="Museo Sans 1"/>
                <a:sym typeface="Museo Sans 1"/>
              </a:rPr>
              <a:t>&gt;  Privat riskkapital</a:t>
            </a:r>
          </a:p>
        </p:txBody>
      </p:sp>
      <p:grpSp>
        <p:nvGrpSpPr>
          <p:cNvPr id="29" name="Group 29"/>
          <p:cNvGrpSpPr/>
          <p:nvPr/>
        </p:nvGrpSpPr>
        <p:grpSpPr>
          <a:xfrm>
            <a:off x="9553601" y="1851488"/>
            <a:ext cx="6815919" cy="554929"/>
            <a:chOff x="0" y="0"/>
            <a:chExt cx="2222902" cy="180981"/>
          </a:xfrm>
        </p:grpSpPr>
        <p:sp>
          <p:nvSpPr>
            <p:cNvPr id="30" name="Freeform 30"/>
            <p:cNvSpPr/>
            <p:nvPr/>
          </p:nvSpPr>
          <p:spPr>
            <a:xfrm>
              <a:off x="0" y="0"/>
              <a:ext cx="2222902" cy="180981"/>
            </a:xfrm>
            <a:custGeom>
              <a:avLst/>
              <a:gdLst/>
              <a:ahLst/>
              <a:cxnLst/>
              <a:rect l="l" t="t" r="r" b="b"/>
              <a:pathLst>
                <a:path w="2222902" h="180981">
                  <a:moveTo>
                    <a:pt x="0" y="0"/>
                  </a:moveTo>
                  <a:lnTo>
                    <a:pt x="2222902" y="0"/>
                  </a:lnTo>
                  <a:lnTo>
                    <a:pt x="2222902" y="180981"/>
                  </a:lnTo>
                  <a:lnTo>
                    <a:pt x="0" y="180981"/>
                  </a:lnTo>
                  <a:close/>
                </a:path>
              </a:pathLst>
            </a:custGeom>
            <a:solidFill>
              <a:srgbClr val="000000"/>
            </a:solidFill>
          </p:spPr>
          <p:txBody>
            <a:bodyPr/>
            <a:lstStyle/>
            <a:p>
              <a:endParaRPr lang="sv-SE"/>
            </a:p>
          </p:txBody>
        </p:sp>
        <p:sp>
          <p:nvSpPr>
            <p:cNvPr id="31" name="TextBox 31"/>
            <p:cNvSpPr txBox="1"/>
            <p:nvPr/>
          </p:nvSpPr>
          <p:spPr>
            <a:xfrm>
              <a:off x="0" y="-38100"/>
              <a:ext cx="2222902" cy="219081"/>
            </a:xfrm>
            <a:prstGeom prst="rect">
              <a:avLst/>
            </a:prstGeom>
          </p:spPr>
          <p:txBody>
            <a:bodyPr lIns="41024" tIns="41024" rIns="41024" bIns="41024" rtlCol="0" anchor="ctr"/>
            <a:lstStyle/>
            <a:p>
              <a:pPr algn="ctr">
                <a:lnSpc>
                  <a:spcPts val="2140"/>
                </a:lnSpc>
              </a:pPr>
              <a:endParaRPr/>
            </a:p>
          </p:txBody>
        </p:sp>
      </p:grpSp>
      <p:sp>
        <p:nvSpPr>
          <p:cNvPr id="32" name="TextBox 32"/>
          <p:cNvSpPr txBox="1"/>
          <p:nvPr/>
        </p:nvSpPr>
        <p:spPr>
          <a:xfrm>
            <a:off x="9799586" y="1960283"/>
            <a:ext cx="5163602" cy="289528"/>
          </a:xfrm>
          <a:prstGeom prst="rect">
            <a:avLst/>
          </a:prstGeom>
        </p:spPr>
        <p:txBody>
          <a:bodyPr lIns="0" tIns="0" rIns="0" bIns="0" rtlCol="0" anchor="t">
            <a:spAutoFit/>
          </a:bodyPr>
          <a:lstStyle/>
          <a:p>
            <a:pPr algn="l">
              <a:lnSpc>
                <a:spcPts val="2316"/>
              </a:lnSpc>
            </a:pPr>
            <a:r>
              <a:rPr lang="en-US" sz="1654">
                <a:solidFill>
                  <a:srgbClr val="FFFFFF"/>
                </a:solidFill>
                <a:latin typeface="Museo Sans 1"/>
                <a:ea typeface="Museo Sans 1"/>
                <a:cs typeface="Museo Sans 1"/>
                <a:sym typeface="Museo Sans 1"/>
              </a:rPr>
              <a:t>&gt;  “Friends, family and fools” </a:t>
            </a:r>
          </a:p>
        </p:txBody>
      </p:sp>
      <p:grpSp>
        <p:nvGrpSpPr>
          <p:cNvPr id="33" name="Group 33"/>
          <p:cNvGrpSpPr/>
          <p:nvPr/>
        </p:nvGrpSpPr>
        <p:grpSpPr>
          <a:xfrm>
            <a:off x="9544076" y="1039384"/>
            <a:ext cx="6815919" cy="554929"/>
            <a:chOff x="0" y="0"/>
            <a:chExt cx="2222902" cy="180981"/>
          </a:xfrm>
        </p:grpSpPr>
        <p:sp>
          <p:nvSpPr>
            <p:cNvPr id="34" name="Freeform 34"/>
            <p:cNvSpPr/>
            <p:nvPr/>
          </p:nvSpPr>
          <p:spPr>
            <a:xfrm>
              <a:off x="0" y="0"/>
              <a:ext cx="2222902" cy="180981"/>
            </a:xfrm>
            <a:custGeom>
              <a:avLst/>
              <a:gdLst/>
              <a:ahLst/>
              <a:cxnLst/>
              <a:rect l="l" t="t" r="r" b="b"/>
              <a:pathLst>
                <a:path w="2222902" h="180981">
                  <a:moveTo>
                    <a:pt x="0" y="0"/>
                  </a:moveTo>
                  <a:lnTo>
                    <a:pt x="2222902" y="0"/>
                  </a:lnTo>
                  <a:lnTo>
                    <a:pt x="2222902" y="180981"/>
                  </a:lnTo>
                  <a:lnTo>
                    <a:pt x="0" y="180981"/>
                  </a:lnTo>
                  <a:close/>
                </a:path>
              </a:pathLst>
            </a:custGeom>
            <a:solidFill>
              <a:srgbClr val="000000"/>
            </a:solidFill>
          </p:spPr>
          <p:txBody>
            <a:bodyPr/>
            <a:lstStyle/>
            <a:p>
              <a:endParaRPr lang="sv-SE"/>
            </a:p>
          </p:txBody>
        </p:sp>
        <p:sp>
          <p:nvSpPr>
            <p:cNvPr id="35" name="TextBox 35"/>
            <p:cNvSpPr txBox="1"/>
            <p:nvPr/>
          </p:nvSpPr>
          <p:spPr>
            <a:xfrm>
              <a:off x="0" y="-38100"/>
              <a:ext cx="2222902" cy="219081"/>
            </a:xfrm>
            <a:prstGeom prst="rect">
              <a:avLst/>
            </a:prstGeom>
          </p:spPr>
          <p:txBody>
            <a:bodyPr lIns="41024" tIns="41024" rIns="41024" bIns="41024" rtlCol="0" anchor="ctr"/>
            <a:lstStyle/>
            <a:p>
              <a:pPr algn="ctr">
                <a:lnSpc>
                  <a:spcPts val="2140"/>
                </a:lnSpc>
              </a:pPr>
              <a:endParaRPr/>
            </a:p>
          </p:txBody>
        </p:sp>
      </p:grpSp>
      <p:sp>
        <p:nvSpPr>
          <p:cNvPr id="36" name="TextBox 36"/>
          <p:cNvSpPr txBox="1"/>
          <p:nvPr/>
        </p:nvSpPr>
        <p:spPr>
          <a:xfrm>
            <a:off x="9790061" y="1148179"/>
            <a:ext cx="5163602" cy="289528"/>
          </a:xfrm>
          <a:prstGeom prst="rect">
            <a:avLst/>
          </a:prstGeom>
        </p:spPr>
        <p:txBody>
          <a:bodyPr lIns="0" tIns="0" rIns="0" bIns="0" rtlCol="0" anchor="t">
            <a:spAutoFit/>
          </a:bodyPr>
          <a:lstStyle/>
          <a:p>
            <a:pPr algn="l">
              <a:lnSpc>
                <a:spcPts val="2316"/>
              </a:lnSpc>
            </a:pPr>
            <a:r>
              <a:rPr lang="en-US" sz="1654">
                <a:solidFill>
                  <a:srgbClr val="FFFFFF"/>
                </a:solidFill>
                <a:latin typeface="Museo Sans 1"/>
                <a:ea typeface="Museo Sans 1"/>
                <a:cs typeface="Museo Sans 1"/>
                <a:sym typeface="Museo Sans 1"/>
              </a:rPr>
              <a:t>&gt;  Eget kapital</a:t>
            </a:r>
          </a:p>
        </p:txBody>
      </p:sp>
      <p:sp>
        <p:nvSpPr>
          <p:cNvPr id="37" name="Freeform 37"/>
          <p:cNvSpPr/>
          <p:nvPr/>
        </p:nvSpPr>
        <p:spPr>
          <a:xfrm>
            <a:off x="16234430" y="9023508"/>
            <a:ext cx="1571084" cy="846031"/>
          </a:xfrm>
          <a:custGeom>
            <a:avLst/>
            <a:gdLst/>
            <a:ahLst/>
            <a:cxnLst/>
            <a:rect l="l" t="t" r="r" b="b"/>
            <a:pathLst>
              <a:path w="1571084" h="846031">
                <a:moveTo>
                  <a:pt x="0" y="0"/>
                </a:moveTo>
                <a:lnTo>
                  <a:pt x="1571084" y="0"/>
                </a:lnTo>
                <a:lnTo>
                  <a:pt x="1571084" y="846031"/>
                </a:lnTo>
                <a:lnTo>
                  <a:pt x="0" y="846031"/>
                </a:lnTo>
                <a:lnTo>
                  <a:pt x="0" y="0"/>
                </a:lnTo>
                <a:close/>
              </a:path>
            </a:pathLst>
          </a:custGeom>
          <a:blipFill>
            <a:blip r:embed="rId2"/>
            <a:stretch>
              <a:fillRect/>
            </a:stretch>
          </a:blipFill>
        </p:spPr>
        <p:txBody>
          <a:bodyPr/>
          <a:lstStyle/>
          <a:p>
            <a:endParaRPr lang="sv-S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971550"/>
            <a:ext cx="6188642" cy="423814"/>
          </a:xfrm>
          <a:prstGeom prst="rect">
            <a:avLst/>
          </a:prstGeom>
        </p:spPr>
        <p:txBody>
          <a:bodyPr lIns="0" tIns="0" rIns="0" bIns="0" rtlCol="0" anchor="t">
            <a:spAutoFit/>
          </a:bodyPr>
          <a:lstStyle/>
          <a:p>
            <a:pPr algn="l">
              <a:lnSpc>
                <a:spcPts val="3415"/>
              </a:lnSpc>
              <a:spcBef>
                <a:spcPct val="0"/>
              </a:spcBef>
            </a:pPr>
            <a:r>
              <a:rPr lang="en-US" sz="2439">
                <a:solidFill>
                  <a:srgbClr val="000000"/>
                </a:solidFill>
                <a:latin typeface="Museo Sans 2"/>
                <a:ea typeface="Museo Sans 2"/>
                <a:cs typeface="Museo Sans 2"/>
                <a:sym typeface="Museo Sans 2"/>
              </a:rPr>
              <a:t>13. “The Ask” - bolagets kommande behov</a:t>
            </a:r>
          </a:p>
        </p:txBody>
      </p:sp>
      <p:sp>
        <p:nvSpPr>
          <p:cNvPr id="3" name="TextBox 3"/>
          <p:cNvSpPr txBox="1"/>
          <p:nvPr/>
        </p:nvSpPr>
        <p:spPr>
          <a:xfrm>
            <a:off x="1028700" y="1691856"/>
            <a:ext cx="7176996" cy="2968171"/>
          </a:xfrm>
          <a:prstGeom prst="rect">
            <a:avLst/>
          </a:prstGeom>
        </p:spPr>
        <p:txBody>
          <a:bodyPr lIns="0" tIns="0" rIns="0" bIns="0" rtlCol="0" anchor="t">
            <a:spAutoFit/>
          </a:bodyPr>
          <a:lstStyle/>
          <a:p>
            <a:pPr algn="l">
              <a:lnSpc>
                <a:spcPts val="7860"/>
              </a:lnSpc>
            </a:pPr>
            <a:r>
              <a:rPr lang="en-US" sz="6339">
                <a:solidFill>
                  <a:srgbClr val="000000"/>
                </a:solidFill>
                <a:latin typeface="Museo Sans 5"/>
                <a:ea typeface="Museo Sans 5"/>
                <a:cs typeface="Museo Sans 5"/>
                <a:sym typeface="Museo Sans 5"/>
              </a:rPr>
              <a:t>Vad söker ni just nu för att ta nästa steg?</a:t>
            </a:r>
          </a:p>
        </p:txBody>
      </p:sp>
      <p:sp>
        <p:nvSpPr>
          <p:cNvPr id="4" name="TextBox 4"/>
          <p:cNvSpPr txBox="1"/>
          <p:nvPr/>
        </p:nvSpPr>
        <p:spPr>
          <a:xfrm>
            <a:off x="1028700" y="8155767"/>
            <a:ext cx="6576463" cy="826308"/>
          </a:xfrm>
          <a:prstGeom prst="rect">
            <a:avLst/>
          </a:prstGeom>
        </p:spPr>
        <p:txBody>
          <a:bodyPr lIns="0" tIns="0" rIns="0" bIns="0" rtlCol="0" anchor="t">
            <a:spAutoFit/>
          </a:bodyPr>
          <a:lstStyle/>
          <a:p>
            <a:pPr algn="l">
              <a:lnSpc>
                <a:spcPts val="2230"/>
              </a:lnSpc>
              <a:spcBef>
                <a:spcPct val="0"/>
              </a:spcBef>
            </a:pPr>
            <a:r>
              <a:rPr lang="en-US" sz="1593">
                <a:solidFill>
                  <a:srgbClr val="000000"/>
                </a:solidFill>
                <a:latin typeface="Museo Sans 6"/>
                <a:ea typeface="Museo Sans 6"/>
                <a:cs typeface="Museo Sans 6"/>
                <a:sym typeface="Museo Sans 6"/>
              </a:rPr>
              <a:t>Redogör för syftet med din presentation, de behov du har för att komma vidare, ex. coachstöd vid halvårsavstämning, finansiering, samarbete med partners.</a:t>
            </a:r>
          </a:p>
        </p:txBody>
      </p:sp>
      <p:sp>
        <p:nvSpPr>
          <p:cNvPr id="5" name="Freeform 5"/>
          <p:cNvSpPr/>
          <p:nvPr/>
        </p:nvSpPr>
        <p:spPr>
          <a:xfrm>
            <a:off x="16234430" y="9023508"/>
            <a:ext cx="1571084" cy="846031"/>
          </a:xfrm>
          <a:custGeom>
            <a:avLst/>
            <a:gdLst/>
            <a:ahLst/>
            <a:cxnLst/>
            <a:rect l="l" t="t" r="r" b="b"/>
            <a:pathLst>
              <a:path w="1571084" h="846031">
                <a:moveTo>
                  <a:pt x="0" y="0"/>
                </a:moveTo>
                <a:lnTo>
                  <a:pt x="1571084" y="0"/>
                </a:lnTo>
                <a:lnTo>
                  <a:pt x="1571084" y="846031"/>
                </a:lnTo>
                <a:lnTo>
                  <a:pt x="0" y="846031"/>
                </a:lnTo>
                <a:lnTo>
                  <a:pt x="0" y="0"/>
                </a:lnTo>
                <a:close/>
              </a:path>
            </a:pathLst>
          </a:custGeom>
          <a:blipFill>
            <a:blip r:embed="rId2"/>
            <a:stretch>
              <a:fillRect/>
            </a:stretch>
          </a:blipFill>
        </p:spPr>
        <p:txBody>
          <a:bodyPr/>
          <a:lstStyle/>
          <a:p>
            <a:endParaRPr lang="sv-S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4F4F4"/>
            </a:solidFill>
          </p:spPr>
          <p:txBody>
            <a:bodyPr/>
            <a:lstStyle/>
            <a:p>
              <a:endParaRPr lang="sv-SE"/>
            </a:p>
          </p:txBody>
        </p:sp>
      </p:grpSp>
      <p:sp>
        <p:nvSpPr>
          <p:cNvPr id="4" name="Freeform 4" descr="En bild som visar svart, mörker  Automatiskt genererad beskrivning"/>
          <p:cNvSpPr/>
          <p:nvPr/>
        </p:nvSpPr>
        <p:spPr>
          <a:xfrm>
            <a:off x="16261238" y="9034216"/>
            <a:ext cx="1631475" cy="876294"/>
          </a:xfrm>
          <a:custGeom>
            <a:avLst/>
            <a:gdLst/>
            <a:ahLst/>
            <a:cxnLst/>
            <a:rect l="l" t="t" r="r" b="b"/>
            <a:pathLst>
              <a:path w="1631475" h="876294">
                <a:moveTo>
                  <a:pt x="0" y="0"/>
                </a:moveTo>
                <a:lnTo>
                  <a:pt x="1631474" y="0"/>
                </a:lnTo>
                <a:lnTo>
                  <a:pt x="1631474" y="876294"/>
                </a:lnTo>
                <a:lnTo>
                  <a:pt x="0" y="876294"/>
                </a:lnTo>
                <a:lnTo>
                  <a:pt x="0" y="0"/>
                </a:lnTo>
                <a:close/>
              </a:path>
            </a:pathLst>
          </a:custGeom>
          <a:blipFill>
            <a:blip r:embed="rId3"/>
            <a:stretch>
              <a:fillRect t="-128" b="-128"/>
            </a:stretch>
          </a:blipFill>
        </p:spPr>
        <p:txBody>
          <a:bodyPr/>
          <a:lstStyle/>
          <a:p>
            <a:endParaRPr lang="sv-SE"/>
          </a:p>
        </p:txBody>
      </p:sp>
      <p:grpSp>
        <p:nvGrpSpPr>
          <p:cNvPr id="5" name="Group 5"/>
          <p:cNvGrpSpPr/>
          <p:nvPr/>
        </p:nvGrpSpPr>
        <p:grpSpPr>
          <a:xfrm rot="-10800000">
            <a:off x="389097" y="11500421"/>
            <a:ext cx="19532523" cy="11277110"/>
            <a:chOff x="0" y="0"/>
            <a:chExt cx="26043364" cy="15036146"/>
          </a:xfrm>
        </p:grpSpPr>
        <p:sp>
          <p:nvSpPr>
            <p:cNvPr id="6" name="Freeform 6"/>
            <p:cNvSpPr/>
            <p:nvPr/>
          </p:nvSpPr>
          <p:spPr>
            <a:xfrm>
              <a:off x="0" y="0"/>
              <a:ext cx="26043381" cy="15036164"/>
            </a:xfrm>
            <a:custGeom>
              <a:avLst/>
              <a:gdLst/>
              <a:ahLst/>
              <a:cxnLst/>
              <a:rect l="l" t="t" r="r" b="b"/>
              <a:pathLst>
                <a:path w="26043381" h="15036164">
                  <a:moveTo>
                    <a:pt x="0" y="0"/>
                  </a:moveTo>
                  <a:lnTo>
                    <a:pt x="26043381" y="0"/>
                  </a:lnTo>
                  <a:lnTo>
                    <a:pt x="0" y="15036164"/>
                  </a:lnTo>
                  <a:close/>
                </a:path>
              </a:pathLst>
            </a:custGeom>
            <a:gradFill rotWithShape="1">
              <a:gsLst>
                <a:gs pos="44000">
                  <a:srgbClr val="CDE8E8">
                    <a:alpha val="100000"/>
                  </a:srgbClr>
                </a:gs>
                <a:gs pos="95000">
                  <a:srgbClr val="EAEDD3">
                    <a:alpha val="100000"/>
                  </a:srgbClr>
                </a:gs>
              </a:gsLst>
              <a:lin ang="10800000"/>
            </a:gradFill>
          </p:spPr>
          <p:txBody>
            <a:bodyPr/>
            <a:lstStyle/>
            <a:p>
              <a:endParaRPr lang="sv-SE"/>
            </a:p>
          </p:txBody>
        </p:sp>
      </p:grpSp>
      <p:grpSp>
        <p:nvGrpSpPr>
          <p:cNvPr id="7" name="Group 7"/>
          <p:cNvGrpSpPr/>
          <p:nvPr/>
        </p:nvGrpSpPr>
        <p:grpSpPr>
          <a:xfrm>
            <a:off x="-49168" y="-11863004"/>
            <a:ext cx="18288000" cy="10287000"/>
            <a:chOff x="0" y="0"/>
            <a:chExt cx="24384000" cy="13716000"/>
          </a:xfrm>
        </p:grpSpPr>
        <p:sp>
          <p:nvSpPr>
            <p:cNvPr id="8" name="Freeform 8"/>
            <p:cNvSpPr/>
            <p:nvPr/>
          </p:nvSpPr>
          <p:spPr>
            <a:xfrm>
              <a:off x="0" y="0"/>
              <a:ext cx="24384000" cy="13716000"/>
            </a:xfrm>
            <a:custGeom>
              <a:avLst/>
              <a:gdLst/>
              <a:ahLst/>
              <a:cxnLst/>
              <a:rect l="l" t="t" r="r" b="b"/>
              <a:pathLst>
                <a:path w="24384000" h="13716000">
                  <a:moveTo>
                    <a:pt x="0" y="0"/>
                  </a:moveTo>
                  <a:lnTo>
                    <a:pt x="24384000" y="0"/>
                  </a:lnTo>
                  <a:lnTo>
                    <a:pt x="24384000" y="8959088"/>
                  </a:lnTo>
                  <a:lnTo>
                    <a:pt x="16144621" y="13716000"/>
                  </a:lnTo>
                  <a:lnTo>
                    <a:pt x="0" y="13716000"/>
                  </a:lnTo>
                  <a:close/>
                </a:path>
              </a:pathLst>
            </a:custGeom>
            <a:solidFill>
              <a:srgbClr val="000000"/>
            </a:solidFill>
          </p:spPr>
          <p:txBody>
            <a:bodyPr/>
            <a:lstStyle/>
            <a:p>
              <a:endParaRPr lang="sv-SE"/>
            </a:p>
          </p:txBody>
        </p:sp>
      </p:grpSp>
      <p:sp>
        <p:nvSpPr>
          <p:cNvPr id="9" name="Freeform 9" descr="En bild som visar svart, mörker  Automatiskt genererad beskrivning"/>
          <p:cNvSpPr/>
          <p:nvPr/>
        </p:nvSpPr>
        <p:spPr>
          <a:xfrm>
            <a:off x="16261238" y="9034216"/>
            <a:ext cx="1631475" cy="876294"/>
          </a:xfrm>
          <a:custGeom>
            <a:avLst/>
            <a:gdLst/>
            <a:ahLst/>
            <a:cxnLst/>
            <a:rect l="l" t="t" r="r" b="b"/>
            <a:pathLst>
              <a:path w="1631475" h="876294">
                <a:moveTo>
                  <a:pt x="0" y="0"/>
                </a:moveTo>
                <a:lnTo>
                  <a:pt x="1631474" y="0"/>
                </a:lnTo>
                <a:lnTo>
                  <a:pt x="1631474" y="876294"/>
                </a:lnTo>
                <a:lnTo>
                  <a:pt x="0" y="876294"/>
                </a:lnTo>
                <a:lnTo>
                  <a:pt x="0" y="0"/>
                </a:lnTo>
                <a:close/>
              </a:path>
            </a:pathLst>
          </a:custGeom>
          <a:blipFill>
            <a:blip r:embed="rId3"/>
            <a:stretch>
              <a:fillRect t="-128" b="-128"/>
            </a:stretch>
          </a:blipFill>
        </p:spPr>
        <p:txBody>
          <a:bodyPr/>
          <a:lstStyle/>
          <a:p>
            <a:endParaRPr lang="sv-SE"/>
          </a:p>
        </p:txBody>
      </p:sp>
      <p:grpSp>
        <p:nvGrpSpPr>
          <p:cNvPr id="10" name="Group 10"/>
          <p:cNvGrpSpPr/>
          <p:nvPr/>
        </p:nvGrpSpPr>
        <p:grpSpPr>
          <a:xfrm>
            <a:off x="952304" y="1830412"/>
            <a:ext cx="6937140" cy="1223412"/>
            <a:chOff x="0" y="0"/>
            <a:chExt cx="9249520" cy="1631216"/>
          </a:xfrm>
        </p:grpSpPr>
        <p:sp>
          <p:nvSpPr>
            <p:cNvPr id="11" name="Freeform 11"/>
            <p:cNvSpPr/>
            <p:nvPr/>
          </p:nvSpPr>
          <p:spPr>
            <a:xfrm>
              <a:off x="0" y="0"/>
              <a:ext cx="9249520" cy="1631216"/>
            </a:xfrm>
            <a:custGeom>
              <a:avLst/>
              <a:gdLst/>
              <a:ahLst/>
              <a:cxnLst/>
              <a:rect l="l" t="t" r="r" b="b"/>
              <a:pathLst>
                <a:path w="9249520" h="1631216">
                  <a:moveTo>
                    <a:pt x="0" y="0"/>
                  </a:moveTo>
                  <a:lnTo>
                    <a:pt x="9249520" y="0"/>
                  </a:lnTo>
                  <a:lnTo>
                    <a:pt x="9249520" y="1631216"/>
                  </a:lnTo>
                  <a:lnTo>
                    <a:pt x="0" y="1631216"/>
                  </a:lnTo>
                  <a:close/>
                </a:path>
              </a:pathLst>
            </a:custGeom>
            <a:solidFill>
              <a:srgbClr val="000000">
                <a:alpha val="0"/>
              </a:srgbClr>
            </a:solidFill>
          </p:spPr>
          <p:txBody>
            <a:bodyPr/>
            <a:lstStyle/>
            <a:p>
              <a:endParaRPr lang="sv-SE"/>
            </a:p>
          </p:txBody>
        </p:sp>
        <p:sp>
          <p:nvSpPr>
            <p:cNvPr id="12" name="TextBox 12"/>
            <p:cNvSpPr txBox="1"/>
            <p:nvPr/>
          </p:nvSpPr>
          <p:spPr>
            <a:xfrm>
              <a:off x="0" y="0"/>
              <a:ext cx="9249520" cy="1631216"/>
            </a:xfrm>
            <a:prstGeom prst="rect">
              <a:avLst/>
            </a:prstGeom>
          </p:spPr>
          <p:txBody>
            <a:bodyPr lIns="0" tIns="0" rIns="0" bIns="0" rtlCol="0" anchor="t"/>
            <a:lstStyle/>
            <a:p>
              <a:pPr algn="l">
                <a:lnSpc>
                  <a:spcPts val="8460"/>
                </a:lnSpc>
              </a:pPr>
              <a:r>
                <a:rPr lang="en-US" sz="7050" b="1">
                  <a:solidFill>
                    <a:srgbClr val="000000"/>
                  </a:solidFill>
                  <a:latin typeface="Museo Moderno Bold"/>
                  <a:ea typeface="Museo Moderno Bold"/>
                  <a:cs typeface="Museo Moderno Bold"/>
                  <a:sym typeface="Museo Moderno Bold"/>
                </a:rPr>
                <a:t>Tack!</a:t>
              </a:r>
            </a:p>
          </p:txBody>
        </p:sp>
      </p:grpSp>
      <p:grpSp>
        <p:nvGrpSpPr>
          <p:cNvPr id="13" name="Group 13"/>
          <p:cNvGrpSpPr/>
          <p:nvPr/>
        </p:nvGrpSpPr>
        <p:grpSpPr>
          <a:xfrm rot="-10800000">
            <a:off x="-578726" y="4814517"/>
            <a:ext cx="9517938" cy="5495187"/>
            <a:chOff x="0" y="0"/>
            <a:chExt cx="12690584" cy="7326916"/>
          </a:xfrm>
        </p:grpSpPr>
        <p:sp>
          <p:nvSpPr>
            <p:cNvPr id="14" name="Freeform 14"/>
            <p:cNvSpPr/>
            <p:nvPr/>
          </p:nvSpPr>
          <p:spPr>
            <a:xfrm>
              <a:off x="0" y="0"/>
              <a:ext cx="12690602" cy="7326884"/>
            </a:xfrm>
            <a:custGeom>
              <a:avLst/>
              <a:gdLst/>
              <a:ahLst/>
              <a:cxnLst/>
              <a:rect l="l" t="t" r="r" b="b"/>
              <a:pathLst>
                <a:path w="12690602" h="7326884">
                  <a:moveTo>
                    <a:pt x="0" y="0"/>
                  </a:moveTo>
                  <a:lnTo>
                    <a:pt x="12690602" y="0"/>
                  </a:lnTo>
                  <a:lnTo>
                    <a:pt x="0" y="7326884"/>
                  </a:lnTo>
                  <a:close/>
                </a:path>
              </a:pathLst>
            </a:custGeom>
            <a:gradFill rotWithShape="1">
              <a:gsLst>
                <a:gs pos="42000">
                  <a:srgbClr val="CDE8E8">
                    <a:alpha val="100000"/>
                  </a:srgbClr>
                </a:gs>
                <a:gs pos="100000">
                  <a:srgbClr val="EAEDD3">
                    <a:alpha val="100000"/>
                  </a:srgbClr>
                </a:gs>
              </a:gsLst>
              <a:lin ang="10800000"/>
            </a:gradFill>
          </p:spPr>
          <p:txBody>
            <a:bodyPr/>
            <a:lstStyle/>
            <a:p>
              <a:endParaRPr lang="sv-SE"/>
            </a:p>
          </p:txBody>
        </p:sp>
      </p:grpSp>
      <p:sp>
        <p:nvSpPr>
          <p:cNvPr id="15" name="Freeform 15" descr="En bild som visar svart, skärmbild  Automatiskt genererad beskrivning"/>
          <p:cNvSpPr/>
          <p:nvPr/>
        </p:nvSpPr>
        <p:spPr>
          <a:xfrm>
            <a:off x="305744" y="9389954"/>
            <a:ext cx="2496510" cy="499302"/>
          </a:xfrm>
          <a:custGeom>
            <a:avLst/>
            <a:gdLst/>
            <a:ahLst/>
            <a:cxnLst/>
            <a:rect l="l" t="t" r="r" b="b"/>
            <a:pathLst>
              <a:path w="2496510" h="499302">
                <a:moveTo>
                  <a:pt x="0" y="0"/>
                </a:moveTo>
                <a:lnTo>
                  <a:pt x="2496509" y="0"/>
                </a:lnTo>
                <a:lnTo>
                  <a:pt x="2496509" y="499302"/>
                </a:lnTo>
                <a:lnTo>
                  <a:pt x="0" y="499302"/>
                </a:lnTo>
                <a:lnTo>
                  <a:pt x="0" y="0"/>
                </a:lnTo>
                <a:close/>
              </a:path>
            </a:pathLst>
          </a:custGeom>
          <a:blipFill>
            <a:blip r:embed="rId4"/>
            <a:stretch>
              <a:fillRect/>
            </a:stretch>
          </a:blipFill>
        </p:spPr>
        <p:txBody>
          <a:bodyPr/>
          <a:lstStyle/>
          <a:p>
            <a:endParaRPr lang="sv-SE"/>
          </a:p>
        </p:txBody>
      </p:sp>
      <p:sp>
        <p:nvSpPr>
          <p:cNvPr id="16" name="Freeform 16" descr="En bild som visar svart, mörker  Automatiskt genererad beskrivning"/>
          <p:cNvSpPr/>
          <p:nvPr/>
        </p:nvSpPr>
        <p:spPr>
          <a:xfrm>
            <a:off x="3162586" y="9389954"/>
            <a:ext cx="1915055" cy="483535"/>
          </a:xfrm>
          <a:custGeom>
            <a:avLst/>
            <a:gdLst/>
            <a:ahLst/>
            <a:cxnLst/>
            <a:rect l="l" t="t" r="r" b="b"/>
            <a:pathLst>
              <a:path w="1915055" h="483535">
                <a:moveTo>
                  <a:pt x="0" y="0"/>
                </a:moveTo>
                <a:lnTo>
                  <a:pt x="1915055" y="0"/>
                </a:lnTo>
                <a:lnTo>
                  <a:pt x="1915055" y="483535"/>
                </a:lnTo>
                <a:lnTo>
                  <a:pt x="0" y="483535"/>
                </a:lnTo>
                <a:lnTo>
                  <a:pt x="0" y="0"/>
                </a:lnTo>
                <a:close/>
              </a:path>
            </a:pathLst>
          </a:custGeom>
          <a:blipFill>
            <a:blip r:embed="rId5"/>
            <a:stretch>
              <a:fillRect/>
            </a:stretch>
          </a:blipFill>
        </p:spPr>
        <p:txBody>
          <a:bodyPr/>
          <a:lstStyle/>
          <a:p>
            <a:endParaRPr lang="sv-SE"/>
          </a:p>
        </p:txBody>
      </p:sp>
      <p:grpSp>
        <p:nvGrpSpPr>
          <p:cNvPr id="17" name="Group 17"/>
          <p:cNvGrpSpPr/>
          <p:nvPr/>
        </p:nvGrpSpPr>
        <p:grpSpPr>
          <a:xfrm>
            <a:off x="966250" y="3519432"/>
            <a:ext cx="13577652" cy="1523495"/>
            <a:chOff x="0" y="0"/>
            <a:chExt cx="18103536" cy="2031326"/>
          </a:xfrm>
        </p:grpSpPr>
        <p:sp>
          <p:nvSpPr>
            <p:cNvPr id="18" name="Freeform 18"/>
            <p:cNvSpPr/>
            <p:nvPr/>
          </p:nvSpPr>
          <p:spPr>
            <a:xfrm>
              <a:off x="0" y="0"/>
              <a:ext cx="18103535" cy="2031326"/>
            </a:xfrm>
            <a:custGeom>
              <a:avLst/>
              <a:gdLst/>
              <a:ahLst/>
              <a:cxnLst/>
              <a:rect l="l" t="t" r="r" b="b"/>
              <a:pathLst>
                <a:path w="18103535" h="2031326">
                  <a:moveTo>
                    <a:pt x="0" y="0"/>
                  </a:moveTo>
                  <a:lnTo>
                    <a:pt x="18103535" y="0"/>
                  </a:lnTo>
                  <a:lnTo>
                    <a:pt x="18103535" y="2031326"/>
                  </a:lnTo>
                  <a:lnTo>
                    <a:pt x="0" y="2031326"/>
                  </a:lnTo>
                  <a:close/>
                </a:path>
              </a:pathLst>
            </a:custGeom>
            <a:solidFill>
              <a:srgbClr val="000000">
                <a:alpha val="0"/>
              </a:srgbClr>
            </a:solidFill>
          </p:spPr>
          <p:txBody>
            <a:bodyPr/>
            <a:lstStyle/>
            <a:p>
              <a:endParaRPr lang="sv-SE"/>
            </a:p>
          </p:txBody>
        </p:sp>
        <p:sp>
          <p:nvSpPr>
            <p:cNvPr id="19" name="TextBox 19"/>
            <p:cNvSpPr txBox="1"/>
            <p:nvPr/>
          </p:nvSpPr>
          <p:spPr>
            <a:xfrm>
              <a:off x="0" y="0"/>
              <a:ext cx="18103536" cy="2031326"/>
            </a:xfrm>
            <a:prstGeom prst="rect">
              <a:avLst/>
            </a:prstGeom>
          </p:spPr>
          <p:txBody>
            <a:bodyPr lIns="0" tIns="0" rIns="0" bIns="0" rtlCol="0" anchor="t"/>
            <a:lstStyle/>
            <a:p>
              <a:pPr algn="l">
                <a:lnSpc>
                  <a:spcPts val="3600"/>
                </a:lnSpc>
              </a:pPr>
              <a:r>
                <a:rPr lang="en-US" sz="3000">
                  <a:solidFill>
                    <a:srgbClr val="000000"/>
                  </a:solidFill>
                  <a:latin typeface="Museo Moderno"/>
                  <a:ea typeface="Museo Moderno"/>
                  <a:cs typeface="Museo Moderno"/>
                  <a:sym typeface="Museo Moderno"/>
                </a:rPr>
                <a:t>Namn Namnsson</a:t>
              </a:r>
            </a:p>
            <a:p>
              <a:pPr algn="l">
                <a:lnSpc>
                  <a:spcPts val="3600"/>
                </a:lnSpc>
              </a:pPr>
              <a:r>
                <a:rPr lang="en-US" sz="3000">
                  <a:solidFill>
                    <a:srgbClr val="000000"/>
                  </a:solidFill>
                  <a:latin typeface="Museo Moderno"/>
                  <a:ea typeface="Museo Moderno"/>
                  <a:cs typeface="Museo Moderno"/>
                  <a:sym typeface="Museo Moderno"/>
                </a:rPr>
                <a:t>E-post:</a:t>
              </a:r>
            </a:p>
            <a:p>
              <a:pPr algn="l">
                <a:lnSpc>
                  <a:spcPts val="3600"/>
                </a:lnSpc>
              </a:pPr>
              <a:r>
                <a:rPr lang="en-US" sz="3000">
                  <a:solidFill>
                    <a:srgbClr val="000000"/>
                  </a:solidFill>
                  <a:latin typeface="Museo Moderno"/>
                  <a:ea typeface="Museo Moderno"/>
                  <a:cs typeface="Museo Moderno"/>
                  <a:sym typeface="Museo Moderno"/>
                </a:rPr>
                <a:t>dalarnasciencepark.se</a:t>
              </a:r>
            </a:p>
          </p:txBody>
        </p:sp>
      </p:grpSp>
      <p:sp>
        <p:nvSpPr>
          <p:cNvPr id="20" name="Freeform 20"/>
          <p:cNvSpPr/>
          <p:nvPr/>
        </p:nvSpPr>
        <p:spPr>
          <a:xfrm>
            <a:off x="0" y="-4804"/>
            <a:ext cx="18238831" cy="10259343"/>
          </a:xfrm>
          <a:custGeom>
            <a:avLst/>
            <a:gdLst/>
            <a:ahLst/>
            <a:cxnLst/>
            <a:rect l="l" t="t" r="r" b="b"/>
            <a:pathLst>
              <a:path w="18238831" h="10259343">
                <a:moveTo>
                  <a:pt x="0" y="0"/>
                </a:moveTo>
                <a:lnTo>
                  <a:pt x="18238831" y="0"/>
                </a:lnTo>
                <a:lnTo>
                  <a:pt x="18238831" y="10259343"/>
                </a:lnTo>
                <a:lnTo>
                  <a:pt x="0" y="10259343"/>
                </a:lnTo>
                <a:lnTo>
                  <a:pt x="0" y="0"/>
                </a:lnTo>
                <a:close/>
              </a:path>
            </a:pathLst>
          </a:custGeom>
          <a:blipFill>
            <a:blip r:embed="rId6"/>
            <a:stretch>
              <a:fillRect/>
            </a:stretch>
          </a:blipFill>
        </p:spPr>
        <p:txBody>
          <a:bodyPr/>
          <a:lstStyle/>
          <a:p>
            <a:endParaRPr lang="sv-S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1865250"/>
            <a:ext cx="5257081" cy="2084244"/>
          </a:xfrm>
          <a:prstGeom prst="rect">
            <a:avLst/>
          </a:prstGeom>
        </p:spPr>
        <p:txBody>
          <a:bodyPr lIns="0" tIns="0" rIns="0" bIns="0" rtlCol="0" anchor="t">
            <a:spAutoFit/>
          </a:bodyPr>
          <a:lstStyle/>
          <a:p>
            <a:pPr algn="just">
              <a:lnSpc>
                <a:spcPts val="8100"/>
              </a:lnSpc>
            </a:pPr>
            <a:r>
              <a:rPr lang="en-US" sz="7363">
                <a:solidFill>
                  <a:srgbClr val="000000"/>
                </a:solidFill>
                <a:latin typeface="Museo Sans 1"/>
                <a:ea typeface="Museo Sans 1"/>
                <a:cs typeface="Museo Sans 1"/>
                <a:sym typeface="Museo Sans 1"/>
              </a:rPr>
              <a:t>Pitch Deck</a:t>
            </a:r>
          </a:p>
          <a:p>
            <a:pPr algn="just">
              <a:lnSpc>
                <a:spcPts val="8100"/>
              </a:lnSpc>
            </a:pPr>
            <a:r>
              <a:rPr lang="en-US" sz="7363">
                <a:solidFill>
                  <a:srgbClr val="000000"/>
                </a:solidFill>
                <a:latin typeface="Museo Sans 1"/>
                <a:ea typeface="Museo Sans 1"/>
                <a:cs typeface="Museo Sans 1"/>
                <a:sym typeface="Museo Sans 1"/>
              </a:rPr>
              <a:t>Template</a:t>
            </a:r>
          </a:p>
        </p:txBody>
      </p:sp>
      <p:sp>
        <p:nvSpPr>
          <p:cNvPr id="3" name="TextBox 3"/>
          <p:cNvSpPr txBox="1"/>
          <p:nvPr/>
        </p:nvSpPr>
        <p:spPr>
          <a:xfrm>
            <a:off x="1028700" y="1056624"/>
            <a:ext cx="5257081" cy="423814"/>
          </a:xfrm>
          <a:prstGeom prst="rect">
            <a:avLst/>
          </a:prstGeom>
        </p:spPr>
        <p:txBody>
          <a:bodyPr lIns="0" tIns="0" rIns="0" bIns="0" rtlCol="0" anchor="t">
            <a:spAutoFit/>
          </a:bodyPr>
          <a:lstStyle/>
          <a:p>
            <a:pPr algn="l">
              <a:lnSpc>
                <a:spcPts val="3415"/>
              </a:lnSpc>
              <a:spcBef>
                <a:spcPct val="0"/>
              </a:spcBef>
            </a:pPr>
            <a:r>
              <a:rPr lang="en-US" sz="2439">
                <a:solidFill>
                  <a:srgbClr val="000000"/>
                </a:solidFill>
                <a:latin typeface="Museo Sans 2"/>
                <a:ea typeface="Museo Sans 2"/>
                <a:cs typeface="Museo Sans 2"/>
                <a:sym typeface="Museo Sans 2"/>
              </a:rPr>
              <a:t>Dalarna Science Park inkubator</a:t>
            </a:r>
          </a:p>
        </p:txBody>
      </p:sp>
      <p:sp>
        <p:nvSpPr>
          <p:cNvPr id="4" name="Freeform 4"/>
          <p:cNvSpPr/>
          <p:nvPr/>
        </p:nvSpPr>
        <p:spPr>
          <a:xfrm>
            <a:off x="16234430" y="9023508"/>
            <a:ext cx="1571084" cy="846031"/>
          </a:xfrm>
          <a:custGeom>
            <a:avLst/>
            <a:gdLst/>
            <a:ahLst/>
            <a:cxnLst/>
            <a:rect l="l" t="t" r="r" b="b"/>
            <a:pathLst>
              <a:path w="1571084" h="846031">
                <a:moveTo>
                  <a:pt x="0" y="0"/>
                </a:moveTo>
                <a:lnTo>
                  <a:pt x="1571084" y="0"/>
                </a:lnTo>
                <a:lnTo>
                  <a:pt x="1571084" y="846031"/>
                </a:lnTo>
                <a:lnTo>
                  <a:pt x="0" y="846031"/>
                </a:lnTo>
                <a:lnTo>
                  <a:pt x="0" y="0"/>
                </a:lnTo>
                <a:close/>
              </a:path>
            </a:pathLst>
          </a:custGeom>
          <a:blipFill>
            <a:blip r:embed="rId2"/>
            <a:stretch>
              <a:fillRect/>
            </a:stretch>
          </a:blipFill>
        </p:spPr>
        <p:txBody>
          <a:bodyPr/>
          <a:lstStyle/>
          <a:p>
            <a:endParaRPr lang="sv-SE"/>
          </a:p>
        </p:txBody>
      </p:sp>
      <p:grpSp>
        <p:nvGrpSpPr>
          <p:cNvPr id="5" name="Group 5"/>
          <p:cNvGrpSpPr/>
          <p:nvPr/>
        </p:nvGrpSpPr>
        <p:grpSpPr>
          <a:xfrm>
            <a:off x="1050072" y="4311768"/>
            <a:ext cx="10832431" cy="758189"/>
            <a:chOff x="0" y="0"/>
            <a:chExt cx="2585723" cy="180981"/>
          </a:xfrm>
        </p:grpSpPr>
        <p:sp>
          <p:nvSpPr>
            <p:cNvPr id="6" name="Freeform 6"/>
            <p:cNvSpPr/>
            <p:nvPr/>
          </p:nvSpPr>
          <p:spPr>
            <a:xfrm>
              <a:off x="0" y="0"/>
              <a:ext cx="2585723" cy="180981"/>
            </a:xfrm>
            <a:custGeom>
              <a:avLst/>
              <a:gdLst/>
              <a:ahLst/>
              <a:cxnLst/>
              <a:rect l="l" t="t" r="r" b="b"/>
              <a:pathLst>
                <a:path w="2585723" h="180981">
                  <a:moveTo>
                    <a:pt x="0" y="0"/>
                  </a:moveTo>
                  <a:lnTo>
                    <a:pt x="2585723" y="0"/>
                  </a:lnTo>
                  <a:lnTo>
                    <a:pt x="2585723" y="180981"/>
                  </a:lnTo>
                  <a:lnTo>
                    <a:pt x="0" y="180981"/>
                  </a:lnTo>
                  <a:close/>
                </a:path>
              </a:pathLst>
            </a:custGeom>
            <a:solidFill>
              <a:srgbClr val="000000"/>
            </a:solidFill>
          </p:spPr>
          <p:txBody>
            <a:bodyPr/>
            <a:lstStyle/>
            <a:p>
              <a:endParaRPr lang="sv-SE"/>
            </a:p>
          </p:txBody>
        </p:sp>
        <p:sp>
          <p:nvSpPr>
            <p:cNvPr id="7" name="TextBox 7"/>
            <p:cNvSpPr txBox="1"/>
            <p:nvPr/>
          </p:nvSpPr>
          <p:spPr>
            <a:xfrm>
              <a:off x="0" y="-38100"/>
              <a:ext cx="2585723" cy="219081"/>
            </a:xfrm>
            <a:prstGeom prst="rect">
              <a:avLst/>
            </a:prstGeom>
          </p:spPr>
          <p:txBody>
            <a:bodyPr lIns="56051" tIns="56051" rIns="56051" bIns="56051" rtlCol="0" anchor="ctr"/>
            <a:lstStyle/>
            <a:p>
              <a:pPr algn="ctr">
                <a:lnSpc>
                  <a:spcPts val="2140"/>
                </a:lnSpc>
              </a:pPr>
              <a:endParaRPr/>
            </a:p>
          </p:txBody>
        </p:sp>
      </p:grpSp>
      <p:sp>
        <p:nvSpPr>
          <p:cNvPr id="8" name="TextBox 8"/>
          <p:cNvSpPr txBox="1"/>
          <p:nvPr/>
        </p:nvSpPr>
        <p:spPr>
          <a:xfrm>
            <a:off x="1410900" y="4474367"/>
            <a:ext cx="10744192" cy="388023"/>
          </a:xfrm>
          <a:prstGeom prst="rect">
            <a:avLst/>
          </a:prstGeom>
        </p:spPr>
        <p:txBody>
          <a:bodyPr lIns="0" tIns="0" rIns="0" bIns="0" rtlCol="0" anchor="t">
            <a:spAutoFit/>
          </a:bodyPr>
          <a:lstStyle/>
          <a:p>
            <a:pPr algn="l">
              <a:lnSpc>
                <a:spcPts val="3287"/>
              </a:lnSpc>
            </a:pPr>
            <a:r>
              <a:rPr lang="en-US" sz="2348">
                <a:solidFill>
                  <a:srgbClr val="FFFFFF"/>
                </a:solidFill>
                <a:latin typeface="Museo Sans 1"/>
                <a:ea typeface="Museo Sans 1"/>
                <a:cs typeface="Museo Sans 1"/>
                <a:sym typeface="Museo Sans 1"/>
              </a:rPr>
              <a:t>&gt;   Grundmall för DSP Inkubator, såddkapital och intressenter</a:t>
            </a:r>
          </a:p>
        </p:txBody>
      </p:sp>
      <p:grpSp>
        <p:nvGrpSpPr>
          <p:cNvPr id="9" name="Group 9"/>
          <p:cNvGrpSpPr/>
          <p:nvPr/>
        </p:nvGrpSpPr>
        <p:grpSpPr>
          <a:xfrm>
            <a:off x="1050072" y="5415583"/>
            <a:ext cx="10832431" cy="758189"/>
            <a:chOff x="0" y="0"/>
            <a:chExt cx="2585723" cy="180981"/>
          </a:xfrm>
        </p:grpSpPr>
        <p:sp>
          <p:nvSpPr>
            <p:cNvPr id="10" name="Freeform 10"/>
            <p:cNvSpPr/>
            <p:nvPr/>
          </p:nvSpPr>
          <p:spPr>
            <a:xfrm>
              <a:off x="0" y="0"/>
              <a:ext cx="2585723" cy="180981"/>
            </a:xfrm>
            <a:custGeom>
              <a:avLst/>
              <a:gdLst/>
              <a:ahLst/>
              <a:cxnLst/>
              <a:rect l="l" t="t" r="r" b="b"/>
              <a:pathLst>
                <a:path w="2585723" h="180981">
                  <a:moveTo>
                    <a:pt x="0" y="0"/>
                  </a:moveTo>
                  <a:lnTo>
                    <a:pt x="2585723" y="0"/>
                  </a:lnTo>
                  <a:lnTo>
                    <a:pt x="2585723" y="180981"/>
                  </a:lnTo>
                  <a:lnTo>
                    <a:pt x="0" y="180981"/>
                  </a:lnTo>
                  <a:close/>
                </a:path>
              </a:pathLst>
            </a:custGeom>
            <a:solidFill>
              <a:srgbClr val="000000"/>
            </a:solidFill>
          </p:spPr>
          <p:txBody>
            <a:bodyPr/>
            <a:lstStyle/>
            <a:p>
              <a:endParaRPr lang="sv-SE"/>
            </a:p>
          </p:txBody>
        </p:sp>
        <p:sp>
          <p:nvSpPr>
            <p:cNvPr id="11" name="TextBox 11"/>
            <p:cNvSpPr txBox="1"/>
            <p:nvPr/>
          </p:nvSpPr>
          <p:spPr>
            <a:xfrm>
              <a:off x="0" y="-38100"/>
              <a:ext cx="2585723" cy="219081"/>
            </a:xfrm>
            <a:prstGeom prst="rect">
              <a:avLst/>
            </a:prstGeom>
          </p:spPr>
          <p:txBody>
            <a:bodyPr lIns="56051" tIns="56051" rIns="56051" bIns="56051" rtlCol="0" anchor="ctr"/>
            <a:lstStyle/>
            <a:p>
              <a:pPr algn="ctr">
                <a:lnSpc>
                  <a:spcPts val="2140"/>
                </a:lnSpc>
              </a:pPr>
              <a:endParaRPr/>
            </a:p>
          </p:txBody>
        </p:sp>
      </p:grpSp>
      <p:sp>
        <p:nvSpPr>
          <p:cNvPr id="12" name="TextBox 12"/>
          <p:cNvSpPr txBox="1"/>
          <p:nvPr/>
        </p:nvSpPr>
        <p:spPr>
          <a:xfrm>
            <a:off x="898751" y="5574809"/>
            <a:ext cx="11135074" cy="394890"/>
          </a:xfrm>
          <a:prstGeom prst="rect">
            <a:avLst/>
          </a:prstGeom>
        </p:spPr>
        <p:txBody>
          <a:bodyPr lIns="0" tIns="0" rIns="0" bIns="0" rtlCol="0" anchor="t">
            <a:spAutoFit/>
          </a:bodyPr>
          <a:lstStyle/>
          <a:p>
            <a:pPr algn="ctr">
              <a:lnSpc>
                <a:spcPts val="3287"/>
              </a:lnSpc>
            </a:pPr>
            <a:r>
              <a:rPr lang="en-US" sz="2348">
                <a:solidFill>
                  <a:srgbClr val="FFFFFF"/>
                </a:solidFill>
                <a:latin typeface="Museo Sans 1"/>
                <a:ea typeface="Museo Sans 1"/>
                <a:cs typeface="Museo Sans 1"/>
                <a:sym typeface="Museo Sans 1"/>
              </a:rPr>
              <a:t>&gt;   Skapa ditt eget pitch deck i valfritt program (PPT, Keynote, Canva m.fl.)</a:t>
            </a:r>
          </a:p>
        </p:txBody>
      </p:sp>
      <p:grpSp>
        <p:nvGrpSpPr>
          <p:cNvPr id="13" name="Group 13"/>
          <p:cNvGrpSpPr/>
          <p:nvPr/>
        </p:nvGrpSpPr>
        <p:grpSpPr>
          <a:xfrm>
            <a:off x="1034934" y="6525145"/>
            <a:ext cx="10832431" cy="758189"/>
            <a:chOff x="0" y="0"/>
            <a:chExt cx="2585723" cy="180981"/>
          </a:xfrm>
        </p:grpSpPr>
        <p:sp>
          <p:nvSpPr>
            <p:cNvPr id="14" name="Freeform 14"/>
            <p:cNvSpPr/>
            <p:nvPr/>
          </p:nvSpPr>
          <p:spPr>
            <a:xfrm>
              <a:off x="0" y="0"/>
              <a:ext cx="2585723" cy="180981"/>
            </a:xfrm>
            <a:custGeom>
              <a:avLst/>
              <a:gdLst/>
              <a:ahLst/>
              <a:cxnLst/>
              <a:rect l="l" t="t" r="r" b="b"/>
              <a:pathLst>
                <a:path w="2585723" h="180981">
                  <a:moveTo>
                    <a:pt x="0" y="0"/>
                  </a:moveTo>
                  <a:lnTo>
                    <a:pt x="2585723" y="0"/>
                  </a:lnTo>
                  <a:lnTo>
                    <a:pt x="2585723" y="180981"/>
                  </a:lnTo>
                  <a:lnTo>
                    <a:pt x="0" y="180981"/>
                  </a:lnTo>
                  <a:close/>
                </a:path>
              </a:pathLst>
            </a:custGeom>
            <a:solidFill>
              <a:srgbClr val="000000"/>
            </a:solidFill>
          </p:spPr>
          <p:txBody>
            <a:bodyPr/>
            <a:lstStyle/>
            <a:p>
              <a:endParaRPr lang="sv-SE"/>
            </a:p>
          </p:txBody>
        </p:sp>
        <p:sp>
          <p:nvSpPr>
            <p:cNvPr id="15" name="TextBox 15"/>
            <p:cNvSpPr txBox="1"/>
            <p:nvPr/>
          </p:nvSpPr>
          <p:spPr>
            <a:xfrm>
              <a:off x="0" y="-38100"/>
              <a:ext cx="2585723" cy="219081"/>
            </a:xfrm>
            <a:prstGeom prst="rect">
              <a:avLst/>
            </a:prstGeom>
          </p:spPr>
          <p:txBody>
            <a:bodyPr lIns="56051" tIns="56051" rIns="56051" bIns="56051" rtlCol="0" anchor="ctr"/>
            <a:lstStyle/>
            <a:p>
              <a:pPr algn="ctr">
                <a:lnSpc>
                  <a:spcPts val="2140"/>
                </a:lnSpc>
              </a:pPr>
              <a:endParaRPr/>
            </a:p>
          </p:txBody>
        </p:sp>
      </p:grpSp>
      <p:sp>
        <p:nvSpPr>
          <p:cNvPr id="16" name="TextBox 16"/>
          <p:cNvSpPr txBox="1"/>
          <p:nvPr/>
        </p:nvSpPr>
        <p:spPr>
          <a:xfrm>
            <a:off x="1367187" y="6684371"/>
            <a:ext cx="11135074" cy="394890"/>
          </a:xfrm>
          <a:prstGeom prst="rect">
            <a:avLst/>
          </a:prstGeom>
        </p:spPr>
        <p:txBody>
          <a:bodyPr lIns="0" tIns="0" rIns="0" bIns="0" rtlCol="0" anchor="t">
            <a:spAutoFit/>
          </a:bodyPr>
          <a:lstStyle/>
          <a:p>
            <a:pPr algn="l">
              <a:lnSpc>
                <a:spcPts val="3287"/>
              </a:lnSpc>
            </a:pPr>
            <a:r>
              <a:rPr lang="en-US" sz="2348">
                <a:solidFill>
                  <a:srgbClr val="FFFFFF"/>
                </a:solidFill>
                <a:latin typeface="Museo Sans 1"/>
                <a:ea typeface="Museo Sans 1"/>
                <a:cs typeface="Museo Sans 1"/>
                <a:sym typeface="Museo Sans 1"/>
              </a:rPr>
              <a:t>&gt;    Följ mallens 13 rubriker md korta hjälpanvisningar</a:t>
            </a:r>
          </a:p>
        </p:txBody>
      </p:sp>
      <p:grpSp>
        <p:nvGrpSpPr>
          <p:cNvPr id="17" name="Group 17"/>
          <p:cNvGrpSpPr/>
          <p:nvPr/>
        </p:nvGrpSpPr>
        <p:grpSpPr>
          <a:xfrm>
            <a:off x="1050072" y="7634707"/>
            <a:ext cx="10832431" cy="758189"/>
            <a:chOff x="0" y="0"/>
            <a:chExt cx="2585723" cy="180981"/>
          </a:xfrm>
        </p:grpSpPr>
        <p:sp>
          <p:nvSpPr>
            <p:cNvPr id="18" name="Freeform 18"/>
            <p:cNvSpPr/>
            <p:nvPr/>
          </p:nvSpPr>
          <p:spPr>
            <a:xfrm>
              <a:off x="0" y="0"/>
              <a:ext cx="2585723" cy="180981"/>
            </a:xfrm>
            <a:custGeom>
              <a:avLst/>
              <a:gdLst/>
              <a:ahLst/>
              <a:cxnLst/>
              <a:rect l="l" t="t" r="r" b="b"/>
              <a:pathLst>
                <a:path w="2585723" h="180981">
                  <a:moveTo>
                    <a:pt x="0" y="0"/>
                  </a:moveTo>
                  <a:lnTo>
                    <a:pt x="2585723" y="0"/>
                  </a:lnTo>
                  <a:lnTo>
                    <a:pt x="2585723" y="180981"/>
                  </a:lnTo>
                  <a:lnTo>
                    <a:pt x="0" y="180981"/>
                  </a:lnTo>
                  <a:close/>
                </a:path>
              </a:pathLst>
            </a:custGeom>
            <a:solidFill>
              <a:srgbClr val="000000"/>
            </a:solidFill>
          </p:spPr>
          <p:txBody>
            <a:bodyPr/>
            <a:lstStyle/>
            <a:p>
              <a:endParaRPr lang="sv-SE"/>
            </a:p>
          </p:txBody>
        </p:sp>
        <p:sp>
          <p:nvSpPr>
            <p:cNvPr id="19" name="TextBox 19"/>
            <p:cNvSpPr txBox="1"/>
            <p:nvPr/>
          </p:nvSpPr>
          <p:spPr>
            <a:xfrm>
              <a:off x="0" y="-38100"/>
              <a:ext cx="2585723" cy="219081"/>
            </a:xfrm>
            <a:prstGeom prst="rect">
              <a:avLst/>
            </a:prstGeom>
          </p:spPr>
          <p:txBody>
            <a:bodyPr lIns="56051" tIns="56051" rIns="56051" bIns="56051" rtlCol="0" anchor="ctr"/>
            <a:lstStyle/>
            <a:p>
              <a:pPr algn="ctr">
                <a:lnSpc>
                  <a:spcPts val="2140"/>
                </a:lnSpc>
              </a:pPr>
              <a:endParaRPr/>
            </a:p>
          </p:txBody>
        </p:sp>
      </p:grpSp>
      <p:sp>
        <p:nvSpPr>
          <p:cNvPr id="20" name="TextBox 20"/>
          <p:cNvSpPr txBox="1"/>
          <p:nvPr/>
        </p:nvSpPr>
        <p:spPr>
          <a:xfrm>
            <a:off x="1382325" y="7793934"/>
            <a:ext cx="11135074" cy="394890"/>
          </a:xfrm>
          <a:prstGeom prst="rect">
            <a:avLst/>
          </a:prstGeom>
        </p:spPr>
        <p:txBody>
          <a:bodyPr lIns="0" tIns="0" rIns="0" bIns="0" rtlCol="0" anchor="t">
            <a:spAutoFit/>
          </a:bodyPr>
          <a:lstStyle/>
          <a:p>
            <a:pPr algn="l">
              <a:lnSpc>
                <a:spcPts val="3287"/>
              </a:lnSpc>
            </a:pPr>
            <a:r>
              <a:rPr lang="en-US" sz="2348">
                <a:solidFill>
                  <a:srgbClr val="FFFFFF"/>
                </a:solidFill>
                <a:latin typeface="Museo Sans 1"/>
                <a:ea typeface="Museo Sans 1"/>
                <a:cs typeface="Museo Sans 1"/>
                <a:sym typeface="Museo Sans 1"/>
              </a:rPr>
              <a:t>&gt;    Sök inspiration med ett AI eller Google: “pitch deck examples”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1487782"/>
            <a:ext cx="5952834" cy="2057912"/>
          </a:xfrm>
          <a:prstGeom prst="rect">
            <a:avLst/>
          </a:prstGeom>
        </p:spPr>
        <p:txBody>
          <a:bodyPr lIns="0" tIns="0" rIns="0" bIns="0" rtlCol="0" anchor="t">
            <a:spAutoFit/>
          </a:bodyPr>
          <a:lstStyle/>
          <a:p>
            <a:pPr algn="l">
              <a:lnSpc>
                <a:spcPts val="7980"/>
              </a:lnSpc>
            </a:pPr>
            <a:r>
              <a:rPr lang="en-US" sz="7528">
                <a:solidFill>
                  <a:srgbClr val="000000"/>
                </a:solidFill>
                <a:latin typeface="Museo Sans 1"/>
                <a:ea typeface="Museo Sans 1"/>
                <a:cs typeface="Museo Sans 1"/>
                <a:sym typeface="Museo Sans 1"/>
              </a:rPr>
              <a:t>Pitch &amp;</a:t>
            </a:r>
          </a:p>
          <a:p>
            <a:pPr algn="l">
              <a:lnSpc>
                <a:spcPts val="7980"/>
              </a:lnSpc>
            </a:pPr>
            <a:r>
              <a:rPr lang="en-US" sz="7528">
                <a:solidFill>
                  <a:srgbClr val="000000"/>
                </a:solidFill>
                <a:latin typeface="Museo Sans 1"/>
                <a:ea typeface="Museo Sans 1"/>
                <a:cs typeface="Museo Sans 1"/>
                <a:sym typeface="Museo Sans 1"/>
              </a:rPr>
              <a:t>Pitch Deck</a:t>
            </a:r>
          </a:p>
        </p:txBody>
      </p:sp>
      <p:grpSp>
        <p:nvGrpSpPr>
          <p:cNvPr id="3" name="Group 3"/>
          <p:cNvGrpSpPr/>
          <p:nvPr/>
        </p:nvGrpSpPr>
        <p:grpSpPr>
          <a:xfrm>
            <a:off x="960023" y="3740268"/>
            <a:ext cx="6815919" cy="554929"/>
            <a:chOff x="0" y="0"/>
            <a:chExt cx="2222902" cy="180981"/>
          </a:xfrm>
        </p:grpSpPr>
        <p:sp>
          <p:nvSpPr>
            <p:cNvPr id="4" name="Freeform 4"/>
            <p:cNvSpPr/>
            <p:nvPr/>
          </p:nvSpPr>
          <p:spPr>
            <a:xfrm>
              <a:off x="0" y="0"/>
              <a:ext cx="2222902" cy="180981"/>
            </a:xfrm>
            <a:custGeom>
              <a:avLst/>
              <a:gdLst/>
              <a:ahLst/>
              <a:cxnLst/>
              <a:rect l="l" t="t" r="r" b="b"/>
              <a:pathLst>
                <a:path w="2222902" h="180981">
                  <a:moveTo>
                    <a:pt x="0" y="0"/>
                  </a:moveTo>
                  <a:lnTo>
                    <a:pt x="2222902" y="0"/>
                  </a:lnTo>
                  <a:lnTo>
                    <a:pt x="2222902" y="180981"/>
                  </a:lnTo>
                  <a:lnTo>
                    <a:pt x="0" y="180981"/>
                  </a:lnTo>
                  <a:close/>
                </a:path>
              </a:pathLst>
            </a:custGeom>
            <a:solidFill>
              <a:srgbClr val="000000"/>
            </a:solidFill>
          </p:spPr>
          <p:txBody>
            <a:bodyPr/>
            <a:lstStyle/>
            <a:p>
              <a:endParaRPr lang="sv-SE"/>
            </a:p>
          </p:txBody>
        </p:sp>
        <p:sp>
          <p:nvSpPr>
            <p:cNvPr id="5" name="TextBox 5"/>
            <p:cNvSpPr txBox="1"/>
            <p:nvPr/>
          </p:nvSpPr>
          <p:spPr>
            <a:xfrm>
              <a:off x="0" y="-38100"/>
              <a:ext cx="2222902" cy="219081"/>
            </a:xfrm>
            <a:prstGeom prst="rect">
              <a:avLst/>
            </a:prstGeom>
          </p:spPr>
          <p:txBody>
            <a:bodyPr lIns="41024" tIns="41024" rIns="41024" bIns="41024" rtlCol="0" anchor="ctr"/>
            <a:lstStyle/>
            <a:p>
              <a:pPr algn="ctr">
                <a:lnSpc>
                  <a:spcPts val="2140"/>
                </a:lnSpc>
              </a:pPr>
              <a:endParaRPr/>
            </a:p>
          </p:txBody>
        </p:sp>
      </p:grpSp>
      <p:sp>
        <p:nvSpPr>
          <p:cNvPr id="6" name="TextBox 6"/>
          <p:cNvSpPr txBox="1"/>
          <p:nvPr/>
        </p:nvSpPr>
        <p:spPr>
          <a:xfrm>
            <a:off x="772143" y="3849063"/>
            <a:ext cx="6760398" cy="299240"/>
          </a:xfrm>
          <a:prstGeom prst="rect">
            <a:avLst/>
          </a:prstGeom>
        </p:spPr>
        <p:txBody>
          <a:bodyPr lIns="0" tIns="0" rIns="0" bIns="0" rtlCol="0" anchor="t">
            <a:spAutoFit/>
          </a:bodyPr>
          <a:lstStyle/>
          <a:p>
            <a:pPr algn="ctr">
              <a:lnSpc>
                <a:spcPts val="2406"/>
              </a:lnSpc>
            </a:pPr>
            <a:r>
              <a:rPr lang="en-US" sz="1718">
                <a:solidFill>
                  <a:srgbClr val="FFFFFF"/>
                </a:solidFill>
                <a:latin typeface="Museo Sans 1"/>
                <a:ea typeface="Museo Sans 1"/>
                <a:cs typeface="Museo Sans 1"/>
                <a:sym typeface="Museo Sans 1"/>
              </a:rPr>
              <a:t>&gt;   “Pitch” - din presentation som vinner publiken (3 + 7min)</a:t>
            </a:r>
          </a:p>
        </p:txBody>
      </p:sp>
      <p:grpSp>
        <p:nvGrpSpPr>
          <p:cNvPr id="7" name="Group 7"/>
          <p:cNvGrpSpPr/>
          <p:nvPr/>
        </p:nvGrpSpPr>
        <p:grpSpPr>
          <a:xfrm>
            <a:off x="960023" y="4548166"/>
            <a:ext cx="6815919" cy="554929"/>
            <a:chOff x="0" y="0"/>
            <a:chExt cx="2222902" cy="180981"/>
          </a:xfrm>
        </p:grpSpPr>
        <p:sp>
          <p:nvSpPr>
            <p:cNvPr id="8" name="Freeform 8"/>
            <p:cNvSpPr/>
            <p:nvPr/>
          </p:nvSpPr>
          <p:spPr>
            <a:xfrm>
              <a:off x="0" y="0"/>
              <a:ext cx="2222902" cy="180981"/>
            </a:xfrm>
            <a:custGeom>
              <a:avLst/>
              <a:gdLst/>
              <a:ahLst/>
              <a:cxnLst/>
              <a:rect l="l" t="t" r="r" b="b"/>
              <a:pathLst>
                <a:path w="2222902" h="180981">
                  <a:moveTo>
                    <a:pt x="0" y="0"/>
                  </a:moveTo>
                  <a:lnTo>
                    <a:pt x="2222902" y="0"/>
                  </a:lnTo>
                  <a:lnTo>
                    <a:pt x="2222902" y="180981"/>
                  </a:lnTo>
                  <a:lnTo>
                    <a:pt x="0" y="180981"/>
                  </a:lnTo>
                  <a:close/>
                </a:path>
              </a:pathLst>
            </a:custGeom>
            <a:solidFill>
              <a:srgbClr val="000000"/>
            </a:solidFill>
          </p:spPr>
          <p:txBody>
            <a:bodyPr/>
            <a:lstStyle/>
            <a:p>
              <a:endParaRPr lang="sv-SE"/>
            </a:p>
          </p:txBody>
        </p:sp>
        <p:sp>
          <p:nvSpPr>
            <p:cNvPr id="9" name="TextBox 9"/>
            <p:cNvSpPr txBox="1"/>
            <p:nvPr/>
          </p:nvSpPr>
          <p:spPr>
            <a:xfrm>
              <a:off x="0" y="-38100"/>
              <a:ext cx="2222902" cy="219081"/>
            </a:xfrm>
            <a:prstGeom prst="rect">
              <a:avLst/>
            </a:prstGeom>
          </p:spPr>
          <p:txBody>
            <a:bodyPr lIns="41024" tIns="41024" rIns="41024" bIns="41024" rtlCol="0" anchor="ctr"/>
            <a:lstStyle/>
            <a:p>
              <a:pPr algn="ctr">
                <a:lnSpc>
                  <a:spcPts val="2140"/>
                </a:lnSpc>
              </a:pPr>
              <a:endParaRPr/>
            </a:p>
          </p:txBody>
        </p:sp>
      </p:grpSp>
      <p:sp>
        <p:nvSpPr>
          <p:cNvPr id="10" name="TextBox 10"/>
          <p:cNvSpPr txBox="1"/>
          <p:nvPr/>
        </p:nvSpPr>
        <p:spPr>
          <a:xfrm>
            <a:off x="950498" y="7375152"/>
            <a:ext cx="6785341" cy="2071371"/>
          </a:xfrm>
          <a:prstGeom prst="rect">
            <a:avLst/>
          </a:prstGeom>
        </p:spPr>
        <p:txBody>
          <a:bodyPr lIns="0" tIns="0" rIns="0" bIns="0" rtlCol="0" anchor="t">
            <a:spAutoFit/>
          </a:bodyPr>
          <a:lstStyle/>
          <a:p>
            <a:pPr algn="l">
              <a:lnSpc>
                <a:spcPts val="3339"/>
              </a:lnSpc>
            </a:pPr>
            <a:r>
              <a:rPr lang="en-US" sz="1999">
                <a:solidFill>
                  <a:srgbClr val="000000"/>
                </a:solidFill>
                <a:latin typeface="Museo Sans 3"/>
                <a:ea typeface="Museo Sans 3"/>
                <a:cs typeface="Museo Sans 3"/>
                <a:sym typeface="Museo Sans 3"/>
              </a:rPr>
              <a:t>Dokument som tydligt kommunicerar din lösnings värde, affärsmodell och tillväxtpotential. De ersätter ofta den traditionella affärsplanen och utgör en modern, visuellt och situationsanpassad helhet för en snabbrörlig startupmiljö.</a:t>
            </a:r>
          </a:p>
        </p:txBody>
      </p:sp>
      <p:sp>
        <p:nvSpPr>
          <p:cNvPr id="11" name="TextBox 11"/>
          <p:cNvSpPr txBox="1"/>
          <p:nvPr/>
        </p:nvSpPr>
        <p:spPr>
          <a:xfrm>
            <a:off x="864809" y="4654491"/>
            <a:ext cx="7006346" cy="299240"/>
          </a:xfrm>
          <a:prstGeom prst="rect">
            <a:avLst/>
          </a:prstGeom>
        </p:spPr>
        <p:txBody>
          <a:bodyPr lIns="0" tIns="0" rIns="0" bIns="0" rtlCol="0" anchor="t">
            <a:spAutoFit/>
          </a:bodyPr>
          <a:lstStyle/>
          <a:p>
            <a:pPr algn="ctr">
              <a:lnSpc>
                <a:spcPts val="2406"/>
              </a:lnSpc>
            </a:pPr>
            <a:r>
              <a:rPr lang="en-US" sz="1718">
                <a:solidFill>
                  <a:srgbClr val="FFFFFF"/>
                </a:solidFill>
                <a:latin typeface="Museo Sans 1"/>
                <a:ea typeface="Museo Sans 1"/>
                <a:cs typeface="Museo Sans 1"/>
                <a:sym typeface="Museo Sans 1"/>
              </a:rPr>
              <a:t>&gt;   “Pitch Deck” - din strategiska plan som vinner uppföljningen</a:t>
            </a:r>
          </a:p>
        </p:txBody>
      </p:sp>
      <p:sp>
        <p:nvSpPr>
          <p:cNvPr id="12" name="TextBox 12"/>
          <p:cNvSpPr txBox="1"/>
          <p:nvPr/>
        </p:nvSpPr>
        <p:spPr>
          <a:xfrm>
            <a:off x="1028700" y="747712"/>
            <a:ext cx="9255054" cy="504826"/>
          </a:xfrm>
          <a:prstGeom prst="rect">
            <a:avLst/>
          </a:prstGeom>
        </p:spPr>
        <p:txBody>
          <a:bodyPr lIns="0" tIns="0" rIns="0" bIns="0" rtlCol="0" anchor="t">
            <a:spAutoFit/>
          </a:bodyPr>
          <a:lstStyle/>
          <a:p>
            <a:pPr algn="l">
              <a:lnSpc>
                <a:spcPts val="4199"/>
              </a:lnSpc>
            </a:pPr>
            <a:r>
              <a:rPr lang="en-US" sz="2999">
                <a:solidFill>
                  <a:srgbClr val="000000"/>
                </a:solidFill>
                <a:latin typeface="Museo Sans 1"/>
                <a:ea typeface="Museo Sans 1"/>
                <a:cs typeface="Museo Sans 1"/>
                <a:sym typeface="Museo Sans 1"/>
              </a:rPr>
              <a:t>Din och vår ledstång genom inkubationen:</a:t>
            </a:r>
          </a:p>
        </p:txBody>
      </p:sp>
      <p:grpSp>
        <p:nvGrpSpPr>
          <p:cNvPr id="13" name="Group 13"/>
          <p:cNvGrpSpPr/>
          <p:nvPr/>
        </p:nvGrpSpPr>
        <p:grpSpPr>
          <a:xfrm>
            <a:off x="950498" y="5360270"/>
            <a:ext cx="6815919" cy="554929"/>
            <a:chOff x="0" y="0"/>
            <a:chExt cx="2222902" cy="180981"/>
          </a:xfrm>
        </p:grpSpPr>
        <p:sp>
          <p:nvSpPr>
            <p:cNvPr id="14" name="Freeform 14"/>
            <p:cNvSpPr/>
            <p:nvPr/>
          </p:nvSpPr>
          <p:spPr>
            <a:xfrm>
              <a:off x="0" y="0"/>
              <a:ext cx="2222902" cy="180981"/>
            </a:xfrm>
            <a:custGeom>
              <a:avLst/>
              <a:gdLst/>
              <a:ahLst/>
              <a:cxnLst/>
              <a:rect l="l" t="t" r="r" b="b"/>
              <a:pathLst>
                <a:path w="2222902" h="180981">
                  <a:moveTo>
                    <a:pt x="0" y="0"/>
                  </a:moveTo>
                  <a:lnTo>
                    <a:pt x="2222902" y="0"/>
                  </a:lnTo>
                  <a:lnTo>
                    <a:pt x="2222902" y="180981"/>
                  </a:lnTo>
                  <a:lnTo>
                    <a:pt x="0" y="180981"/>
                  </a:lnTo>
                  <a:close/>
                </a:path>
              </a:pathLst>
            </a:custGeom>
            <a:solidFill>
              <a:srgbClr val="000000"/>
            </a:solidFill>
          </p:spPr>
          <p:txBody>
            <a:bodyPr/>
            <a:lstStyle/>
            <a:p>
              <a:endParaRPr lang="sv-SE"/>
            </a:p>
          </p:txBody>
        </p:sp>
        <p:sp>
          <p:nvSpPr>
            <p:cNvPr id="15" name="TextBox 15"/>
            <p:cNvSpPr txBox="1"/>
            <p:nvPr/>
          </p:nvSpPr>
          <p:spPr>
            <a:xfrm>
              <a:off x="0" y="-38100"/>
              <a:ext cx="2222902" cy="219081"/>
            </a:xfrm>
            <a:prstGeom prst="rect">
              <a:avLst/>
            </a:prstGeom>
          </p:spPr>
          <p:txBody>
            <a:bodyPr lIns="41024" tIns="41024" rIns="41024" bIns="41024" rtlCol="0" anchor="ctr"/>
            <a:lstStyle/>
            <a:p>
              <a:pPr algn="ctr">
                <a:lnSpc>
                  <a:spcPts val="2140"/>
                </a:lnSpc>
              </a:pPr>
              <a:endParaRPr/>
            </a:p>
          </p:txBody>
        </p:sp>
      </p:grpSp>
      <p:sp>
        <p:nvSpPr>
          <p:cNvPr id="16" name="TextBox 16"/>
          <p:cNvSpPr txBox="1"/>
          <p:nvPr/>
        </p:nvSpPr>
        <p:spPr>
          <a:xfrm>
            <a:off x="1159556" y="5466595"/>
            <a:ext cx="7006346" cy="299240"/>
          </a:xfrm>
          <a:prstGeom prst="rect">
            <a:avLst/>
          </a:prstGeom>
        </p:spPr>
        <p:txBody>
          <a:bodyPr lIns="0" tIns="0" rIns="0" bIns="0" rtlCol="0" anchor="t">
            <a:spAutoFit/>
          </a:bodyPr>
          <a:lstStyle/>
          <a:p>
            <a:pPr algn="l">
              <a:lnSpc>
                <a:spcPts val="2406"/>
              </a:lnSpc>
            </a:pPr>
            <a:r>
              <a:rPr lang="en-US" sz="1718">
                <a:solidFill>
                  <a:srgbClr val="FFFFFF"/>
                </a:solidFill>
                <a:latin typeface="Museo Sans 1"/>
                <a:ea typeface="Museo Sans 1"/>
                <a:cs typeface="Museo Sans 1"/>
                <a:sym typeface="Museo Sans 1"/>
              </a:rPr>
              <a:t>&gt;    “One Pager” - kort, visuell sammanfattning, ett enda A4/PDF</a:t>
            </a:r>
          </a:p>
        </p:txBody>
      </p:sp>
      <p:grpSp>
        <p:nvGrpSpPr>
          <p:cNvPr id="17" name="Group 17"/>
          <p:cNvGrpSpPr/>
          <p:nvPr/>
        </p:nvGrpSpPr>
        <p:grpSpPr>
          <a:xfrm>
            <a:off x="960023" y="6172374"/>
            <a:ext cx="6815919" cy="554929"/>
            <a:chOff x="0" y="0"/>
            <a:chExt cx="2222902" cy="180981"/>
          </a:xfrm>
        </p:grpSpPr>
        <p:sp>
          <p:nvSpPr>
            <p:cNvPr id="18" name="Freeform 18"/>
            <p:cNvSpPr/>
            <p:nvPr/>
          </p:nvSpPr>
          <p:spPr>
            <a:xfrm>
              <a:off x="0" y="0"/>
              <a:ext cx="2222902" cy="180981"/>
            </a:xfrm>
            <a:custGeom>
              <a:avLst/>
              <a:gdLst/>
              <a:ahLst/>
              <a:cxnLst/>
              <a:rect l="l" t="t" r="r" b="b"/>
              <a:pathLst>
                <a:path w="2222902" h="180981">
                  <a:moveTo>
                    <a:pt x="0" y="0"/>
                  </a:moveTo>
                  <a:lnTo>
                    <a:pt x="2222902" y="0"/>
                  </a:lnTo>
                  <a:lnTo>
                    <a:pt x="2222902" y="180981"/>
                  </a:lnTo>
                  <a:lnTo>
                    <a:pt x="0" y="180981"/>
                  </a:lnTo>
                  <a:close/>
                </a:path>
              </a:pathLst>
            </a:custGeom>
            <a:solidFill>
              <a:srgbClr val="000000"/>
            </a:solidFill>
          </p:spPr>
          <p:txBody>
            <a:bodyPr/>
            <a:lstStyle/>
            <a:p>
              <a:endParaRPr lang="sv-SE"/>
            </a:p>
          </p:txBody>
        </p:sp>
        <p:sp>
          <p:nvSpPr>
            <p:cNvPr id="19" name="TextBox 19"/>
            <p:cNvSpPr txBox="1"/>
            <p:nvPr/>
          </p:nvSpPr>
          <p:spPr>
            <a:xfrm>
              <a:off x="0" y="-38100"/>
              <a:ext cx="2222902" cy="219081"/>
            </a:xfrm>
            <a:prstGeom prst="rect">
              <a:avLst/>
            </a:prstGeom>
          </p:spPr>
          <p:txBody>
            <a:bodyPr lIns="41024" tIns="41024" rIns="41024" bIns="41024" rtlCol="0" anchor="ctr"/>
            <a:lstStyle/>
            <a:p>
              <a:pPr algn="ctr">
                <a:lnSpc>
                  <a:spcPts val="2140"/>
                </a:lnSpc>
              </a:pPr>
              <a:endParaRPr/>
            </a:p>
          </p:txBody>
        </p:sp>
      </p:grpSp>
      <p:sp>
        <p:nvSpPr>
          <p:cNvPr id="20" name="TextBox 20"/>
          <p:cNvSpPr txBox="1"/>
          <p:nvPr/>
        </p:nvSpPr>
        <p:spPr>
          <a:xfrm>
            <a:off x="1169081" y="6278700"/>
            <a:ext cx="7006346" cy="299240"/>
          </a:xfrm>
          <a:prstGeom prst="rect">
            <a:avLst/>
          </a:prstGeom>
        </p:spPr>
        <p:txBody>
          <a:bodyPr lIns="0" tIns="0" rIns="0" bIns="0" rtlCol="0" anchor="t">
            <a:spAutoFit/>
          </a:bodyPr>
          <a:lstStyle/>
          <a:p>
            <a:pPr algn="l">
              <a:lnSpc>
                <a:spcPts val="2406"/>
              </a:lnSpc>
            </a:pPr>
            <a:r>
              <a:rPr lang="en-US" sz="1718">
                <a:solidFill>
                  <a:srgbClr val="FFFFFF"/>
                </a:solidFill>
                <a:latin typeface="Museo Sans 1"/>
                <a:ea typeface="Museo Sans 1"/>
                <a:cs typeface="Museo Sans 1"/>
                <a:sym typeface="Museo Sans 1"/>
              </a:rPr>
              <a:t>&gt;    “Finansiell prognos” - intäktsmodell, kapitabehov </a:t>
            </a:r>
          </a:p>
        </p:txBody>
      </p:sp>
      <p:grpSp>
        <p:nvGrpSpPr>
          <p:cNvPr id="21" name="Group 21"/>
          <p:cNvGrpSpPr/>
          <p:nvPr/>
        </p:nvGrpSpPr>
        <p:grpSpPr>
          <a:xfrm>
            <a:off x="14593923" y="2718426"/>
            <a:ext cx="2665377" cy="1439968"/>
            <a:chOff x="0" y="0"/>
            <a:chExt cx="5358702" cy="2895034"/>
          </a:xfrm>
        </p:grpSpPr>
        <p:sp>
          <p:nvSpPr>
            <p:cNvPr id="22" name="Freeform 22"/>
            <p:cNvSpPr/>
            <p:nvPr/>
          </p:nvSpPr>
          <p:spPr>
            <a:xfrm>
              <a:off x="0" y="0"/>
              <a:ext cx="5358676" cy="2895019"/>
            </a:xfrm>
            <a:custGeom>
              <a:avLst/>
              <a:gdLst/>
              <a:ahLst/>
              <a:cxnLst/>
              <a:rect l="l" t="t" r="r" b="b"/>
              <a:pathLst>
                <a:path w="5358676" h="2895019">
                  <a:moveTo>
                    <a:pt x="0" y="0"/>
                  </a:moveTo>
                  <a:lnTo>
                    <a:pt x="5358676" y="0"/>
                  </a:lnTo>
                  <a:lnTo>
                    <a:pt x="5358676" y="2895019"/>
                  </a:lnTo>
                  <a:lnTo>
                    <a:pt x="0" y="2895019"/>
                  </a:lnTo>
                </a:path>
              </a:pathLst>
            </a:custGeom>
            <a:solidFill>
              <a:srgbClr val="CDE8E8"/>
            </a:solidFill>
          </p:spPr>
          <p:txBody>
            <a:bodyPr/>
            <a:lstStyle/>
            <a:p>
              <a:endParaRPr lang="sv-SE"/>
            </a:p>
          </p:txBody>
        </p:sp>
      </p:grpSp>
      <p:grpSp>
        <p:nvGrpSpPr>
          <p:cNvPr id="23" name="Group 23"/>
          <p:cNvGrpSpPr/>
          <p:nvPr/>
        </p:nvGrpSpPr>
        <p:grpSpPr>
          <a:xfrm>
            <a:off x="14593923" y="4225069"/>
            <a:ext cx="2665377" cy="1439968"/>
            <a:chOff x="0" y="0"/>
            <a:chExt cx="5358702" cy="2895034"/>
          </a:xfrm>
        </p:grpSpPr>
        <p:sp>
          <p:nvSpPr>
            <p:cNvPr id="24" name="Freeform 24"/>
            <p:cNvSpPr/>
            <p:nvPr/>
          </p:nvSpPr>
          <p:spPr>
            <a:xfrm>
              <a:off x="0" y="0"/>
              <a:ext cx="5358676" cy="2895019"/>
            </a:xfrm>
            <a:custGeom>
              <a:avLst/>
              <a:gdLst/>
              <a:ahLst/>
              <a:cxnLst/>
              <a:rect l="l" t="t" r="r" b="b"/>
              <a:pathLst>
                <a:path w="5358676" h="2895019">
                  <a:moveTo>
                    <a:pt x="0" y="0"/>
                  </a:moveTo>
                  <a:lnTo>
                    <a:pt x="5358676" y="0"/>
                  </a:lnTo>
                  <a:lnTo>
                    <a:pt x="5358676" y="2895019"/>
                  </a:lnTo>
                  <a:lnTo>
                    <a:pt x="0" y="2895019"/>
                  </a:lnTo>
                </a:path>
              </a:pathLst>
            </a:custGeom>
            <a:solidFill>
              <a:srgbClr val="000000"/>
            </a:solidFill>
          </p:spPr>
          <p:txBody>
            <a:bodyPr/>
            <a:lstStyle/>
            <a:p>
              <a:endParaRPr lang="sv-SE"/>
            </a:p>
          </p:txBody>
        </p:sp>
      </p:grpSp>
      <p:grpSp>
        <p:nvGrpSpPr>
          <p:cNvPr id="25" name="Group 25"/>
          <p:cNvGrpSpPr/>
          <p:nvPr/>
        </p:nvGrpSpPr>
        <p:grpSpPr>
          <a:xfrm>
            <a:off x="11865508" y="1211784"/>
            <a:ext cx="2665377" cy="1439968"/>
            <a:chOff x="0" y="0"/>
            <a:chExt cx="5358702" cy="2895034"/>
          </a:xfrm>
        </p:grpSpPr>
        <p:sp>
          <p:nvSpPr>
            <p:cNvPr id="26" name="Freeform 26"/>
            <p:cNvSpPr/>
            <p:nvPr/>
          </p:nvSpPr>
          <p:spPr>
            <a:xfrm>
              <a:off x="0" y="0"/>
              <a:ext cx="5358676" cy="2895019"/>
            </a:xfrm>
            <a:custGeom>
              <a:avLst/>
              <a:gdLst/>
              <a:ahLst/>
              <a:cxnLst/>
              <a:rect l="l" t="t" r="r" b="b"/>
              <a:pathLst>
                <a:path w="5358676" h="2895019">
                  <a:moveTo>
                    <a:pt x="0" y="0"/>
                  </a:moveTo>
                  <a:lnTo>
                    <a:pt x="5358676" y="0"/>
                  </a:lnTo>
                  <a:lnTo>
                    <a:pt x="5358676" y="2895019"/>
                  </a:lnTo>
                  <a:lnTo>
                    <a:pt x="0" y="2895019"/>
                  </a:lnTo>
                </a:path>
              </a:pathLst>
            </a:custGeom>
            <a:solidFill>
              <a:srgbClr val="CDE8E8"/>
            </a:solidFill>
          </p:spPr>
          <p:txBody>
            <a:bodyPr/>
            <a:lstStyle/>
            <a:p>
              <a:endParaRPr lang="sv-SE"/>
            </a:p>
          </p:txBody>
        </p:sp>
      </p:grpSp>
      <p:grpSp>
        <p:nvGrpSpPr>
          <p:cNvPr id="27" name="Group 27"/>
          <p:cNvGrpSpPr/>
          <p:nvPr/>
        </p:nvGrpSpPr>
        <p:grpSpPr>
          <a:xfrm>
            <a:off x="9112536" y="4233747"/>
            <a:ext cx="2665377" cy="1439968"/>
            <a:chOff x="0" y="0"/>
            <a:chExt cx="5358702" cy="2895034"/>
          </a:xfrm>
        </p:grpSpPr>
        <p:sp>
          <p:nvSpPr>
            <p:cNvPr id="28" name="Freeform 28"/>
            <p:cNvSpPr/>
            <p:nvPr/>
          </p:nvSpPr>
          <p:spPr>
            <a:xfrm>
              <a:off x="0" y="0"/>
              <a:ext cx="5358676" cy="2895019"/>
            </a:xfrm>
            <a:custGeom>
              <a:avLst/>
              <a:gdLst/>
              <a:ahLst/>
              <a:cxnLst/>
              <a:rect l="l" t="t" r="r" b="b"/>
              <a:pathLst>
                <a:path w="5358676" h="2895019">
                  <a:moveTo>
                    <a:pt x="0" y="0"/>
                  </a:moveTo>
                  <a:lnTo>
                    <a:pt x="5358676" y="0"/>
                  </a:lnTo>
                  <a:lnTo>
                    <a:pt x="5358676" y="2895019"/>
                  </a:lnTo>
                  <a:lnTo>
                    <a:pt x="0" y="2895019"/>
                  </a:lnTo>
                </a:path>
              </a:pathLst>
            </a:custGeom>
            <a:solidFill>
              <a:srgbClr val="000000"/>
            </a:solidFill>
          </p:spPr>
          <p:txBody>
            <a:bodyPr/>
            <a:lstStyle/>
            <a:p>
              <a:endParaRPr lang="sv-SE"/>
            </a:p>
          </p:txBody>
        </p:sp>
      </p:grpSp>
      <p:grpSp>
        <p:nvGrpSpPr>
          <p:cNvPr id="29" name="Group 29"/>
          <p:cNvGrpSpPr/>
          <p:nvPr/>
        </p:nvGrpSpPr>
        <p:grpSpPr>
          <a:xfrm>
            <a:off x="9112536" y="5741236"/>
            <a:ext cx="2665377" cy="1439968"/>
            <a:chOff x="0" y="0"/>
            <a:chExt cx="5358702" cy="2895034"/>
          </a:xfrm>
        </p:grpSpPr>
        <p:sp>
          <p:nvSpPr>
            <p:cNvPr id="30" name="Freeform 30"/>
            <p:cNvSpPr/>
            <p:nvPr/>
          </p:nvSpPr>
          <p:spPr>
            <a:xfrm>
              <a:off x="0" y="0"/>
              <a:ext cx="5358676" cy="2895019"/>
            </a:xfrm>
            <a:custGeom>
              <a:avLst/>
              <a:gdLst/>
              <a:ahLst/>
              <a:cxnLst/>
              <a:rect l="l" t="t" r="r" b="b"/>
              <a:pathLst>
                <a:path w="5358676" h="2895019">
                  <a:moveTo>
                    <a:pt x="0" y="0"/>
                  </a:moveTo>
                  <a:lnTo>
                    <a:pt x="5358676" y="0"/>
                  </a:lnTo>
                  <a:lnTo>
                    <a:pt x="5358676" y="2895019"/>
                  </a:lnTo>
                  <a:lnTo>
                    <a:pt x="0" y="2895019"/>
                  </a:lnTo>
                </a:path>
              </a:pathLst>
            </a:custGeom>
            <a:solidFill>
              <a:srgbClr val="CDE8E8"/>
            </a:solidFill>
          </p:spPr>
          <p:txBody>
            <a:bodyPr/>
            <a:lstStyle/>
            <a:p>
              <a:endParaRPr lang="sv-SE"/>
            </a:p>
          </p:txBody>
        </p:sp>
      </p:grpSp>
      <p:grpSp>
        <p:nvGrpSpPr>
          <p:cNvPr id="31" name="Group 31"/>
          <p:cNvGrpSpPr/>
          <p:nvPr/>
        </p:nvGrpSpPr>
        <p:grpSpPr>
          <a:xfrm>
            <a:off x="14588327" y="1211784"/>
            <a:ext cx="2665377" cy="1439968"/>
            <a:chOff x="0" y="0"/>
            <a:chExt cx="5358702" cy="2895034"/>
          </a:xfrm>
        </p:grpSpPr>
        <p:sp>
          <p:nvSpPr>
            <p:cNvPr id="32" name="Freeform 32"/>
            <p:cNvSpPr/>
            <p:nvPr/>
          </p:nvSpPr>
          <p:spPr>
            <a:xfrm>
              <a:off x="0" y="0"/>
              <a:ext cx="5358676" cy="2895019"/>
            </a:xfrm>
            <a:custGeom>
              <a:avLst/>
              <a:gdLst/>
              <a:ahLst/>
              <a:cxnLst/>
              <a:rect l="l" t="t" r="r" b="b"/>
              <a:pathLst>
                <a:path w="5358676" h="2895019">
                  <a:moveTo>
                    <a:pt x="0" y="0"/>
                  </a:moveTo>
                  <a:lnTo>
                    <a:pt x="5358676" y="0"/>
                  </a:lnTo>
                  <a:lnTo>
                    <a:pt x="5358676" y="2895019"/>
                  </a:lnTo>
                  <a:lnTo>
                    <a:pt x="0" y="2895019"/>
                  </a:lnTo>
                </a:path>
              </a:pathLst>
            </a:custGeom>
            <a:solidFill>
              <a:srgbClr val="CDE8E8"/>
            </a:solidFill>
          </p:spPr>
          <p:txBody>
            <a:bodyPr/>
            <a:lstStyle/>
            <a:p>
              <a:endParaRPr lang="sv-SE"/>
            </a:p>
          </p:txBody>
        </p:sp>
      </p:grpSp>
      <p:grpSp>
        <p:nvGrpSpPr>
          <p:cNvPr id="33" name="Group 33"/>
          <p:cNvGrpSpPr/>
          <p:nvPr/>
        </p:nvGrpSpPr>
        <p:grpSpPr>
          <a:xfrm>
            <a:off x="11871396" y="4225069"/>
            <a:ext cx="2665377" cy="1439968"/>
            <a:chOff x="0" y="0"/>
            <a:chExt cx="5358702" cy="2895034"/>
          </a:xfrm>
        </p:grpSpPr>
        <p:sp>
          <p:nvSpPr>
            <p:cNvPr id="34" name="Freeform 34"/>
            <p:cNvSpPr/>
            <p:nvPr/>
          </p:nvSpPr>
          <p:spPr>
            <a:xfrm>
              <a:off x="0" y="0"/>
              <a:ext cx="5358676" cy="2895019"/>
            </a:xfrm>
            <a:custGeom>
              <a:avLst/>
              <a:gdLst/>
              <a:ahLst/>
              <a:cxnLst/>
              <a:rect l="l" t="t" r="r" b="b"/>
              <a:pathLst>
                <a:path w="5358676" h="2895019">
                  <a:moveTo>
                    <a:pt x="0" y="0"/>
                  </a:moveTo>
                  <a:lnTo>
                    <a:pt x="5358676" y="0"/>
                  </a:lnTo>
                  <a:lnTo>
                    <a:pt x="5358676" y="2895019"/>
                  </a:lnTo>
                  <a:lnTo>
                    <a:pt x="0" y="2895019"/>
                  </a:lnTo>
                </a:path>
              </a:pathLst>
            </a:custGeom>
            <a:solidFill>
              <a:srgbClr val="000000"/>
            </a:solidFill>
          </p:spPr>
          <p:txBody>
            <a:bodyPr/>
            <a:lstStyle/>
            <a:p>
              <a:endParaRPr lang="sv-SE"/>
            </a:p>
          </p:txBody>
        </p:sp>
      </p:grpSp>
      <p:grpSp>
        <p:nvGrpSpPr>
          <p:cNvPr id="35" name="Group 35"/>
          <p:cNvGrpSpPr/>
          <p:nvPr/>
        </p:nvGrpSpPr>
        <p:grpSpPr>
          <a:xfrm>
            <a:off x="11865508" y="5731711"/>
            <a:ext cx="2665377" cy="1439968"/>
            <a:chOff x="0" y="0"/>
            <a:chExt cx="5358702" cy="2895034"/>
          </a:xfrm>
        </p:grpSpPr>
        <p:sp>
          <p:nvSpPr>
            <p:cNvPr id="36" name="Freeform 36"/>
            <p:cNvSpPr/>
            <p:nvPr/>
          </p:nvSpPr>
          <p:spPr>
            <a:xfrm>
              <a:off x="0" y="0"/>
              <a:ext cx="5358676" cy="2895019"/>
            </a:xfrm>
            <a:custGeom>
              <a:avLst/>
              <a:gdLst/>
              <a:ahLst/>
              <a:cxnLst/>
              <a:rect l="l" t="t" r="r" b="b"/>
              <a:pathLst>
                <a:path w="5358676" h="2895019">
                  <a:moveTo>
                    <a:pt x="0" y="0"/>
                  </a:moveTo>
                  <a:lnTo>
                    <a:pt x="5358676" y="0"/>
                  </a:lnTo>
                  <a:lnTo>
                    <a:pt x="5358676" y="2895019"/>
                  </a:lnTo>
                  <a:lnTo>
                    <a:pt x="0" y="2895019"/>
                  </a:lnTo>
                </a:path>
              </a:pathLst>
            </a:custGeom>
            <a:solidFill>
              <a:srgbClr val="000000"/>
            </a:solidFill>
          </p:spPr>
          <p:txBody>
            <a:bodyPr/>
            <a:lstStyle/>
            <a:p>
              <a:endParaRPr lang="sv-SE"/>
            </a:p>
          </p:txBody>
        </p:sp>
      </p:grpSp>
      <p:grpSp>
        <p:nvGrpSpPr>
          <p:cNvPr id="37" name="Group 37"/>
          <p:cNvGrpSpPr/>
          <p:nvPr/>
        </p:nvGrpSpPr>
        <p:grpSpPr>
          <a:xfrm>
            <a:off x="9106939" y="2709095"/>
            <a:ext cx="2665377" cy="1439968"/>
            <a:chOff x="0" y="0"/>
            <a:chExt cx="5358702" cy="2895034"/>
          </a:xfrm>
        </p:grpSpPr>
        <p:sp>
          <p:nvSpPr>
            <p:cNvPr id="38" name="Freeform 38"/>
            <p:cNvSpPr/>
            <p:nvPr/>
          </p:nvSpPr>
          <p:spPr>
            <a:xfrm>
              <a:off x="0" y="0"/>
              <a:ext cx="5358676" cy="2895019"/>
            </a:xfrm>
            <a:custGeom>
              <a:avLst/>
              <a:gdLst/>
              <a:ahLst/>
              <a:cxnLst/>
              <a:rect l="l" t="t" r="r" b="b"/>
              <a:pathLst>
                <a:path w="5358676" h="2895019">
                  <a:moveTo>
                    <a:pt x="0" y="0"/>
                  </a:moveTo>
                  <a:lnTo>
                    <a:pt x="5358676" y="0"/>
                  </a:lnTo>
                  <a:lnTo>
                    <a:pt x="5358676" y="2895019"/>
                  </a:lnTo>
                  <a:lnTo>
                    <a:pt x="0" y="2895019"/>
                  </a:lnTo>
                </a:path>
              </a:pathLst>
            </a:custGeom>
            <a:solidFill>
              <a:srgbClr val="CDE8E8"/>
            </a:solidFill>
          </p:spPr>
          <p:txBody>
            <a:bodyPr/>
            <a:lstStyle/>
            <a:p>
              <a:endParaRPr lang="sv-SE"/>
            </a:p>
          </p:txBody>
        </p:sp>
      </p:grpSp>
      <p:sp>
        <p:nvSpPr>
          <p:cNvPr id="39" name="TextBox 39"/>
          <p:cNvSpPr txBox="1"/>
          <p:nvPr/>
        </p:nvSpPr>
        <p:spPr>
          <a:xfrm>
            <a:off x="12413894" y="1711621"/>
            <a:ext cx="1750109" cy="354569"/>
          </a:xfrm>
          <a:prstGeom prst="rect">
            <a:avLst/>
          </a:prstGeom>
        </p:spPr>
        <p:txBody>
          <a:bodyPr lIns="0" tIns="0" rIns="0" bIns="0" rtlCol="0" anchor="t">
            <a:spAutoFit/>
          </a:bodyPr>
          <a:lstStyle/>
          <a:p>
            <a:pPr algn="l">
              <a:lnSpc>
                <a:spcPts val="2506"/>
              </a:lnSpc>
            </a:pPr>
            <a:r>
              <a:rPr lang="en-US" sz="1790">
                <a:solidFill>
                  <a:srgbClr val="000000"/>
                </a:solidFill>
                <a:latin typeface="Arial MT Pro"/>
                <a:ea typeface="Arial MT Pro"/>
                <a:cs typeface="Arial MT Pro"/>
                <a:sym typeface="Arial MT Pro"/>
              </a:rPr>
              <a:t>2. Need/Behov</a:t>
            </a:r>
          </a:p>
        </p:txBody>
      </p:sp>
      <p:sp>
        <p:nvSpPr>
          <p:cNvPr id="40" name="TextBox 40"/>
          <p:cNvSpPr txBox="1"/>
          <p:nvPr/>
        </p:nvSpPr>
        <p:spPr>
          <a:xfrm>
            <a:off x="14817041" y="1706632"/>
            <a:ext cx="2219141" cy="354569"/>
          </a:xfrm>
          <a:prstGeom prst="rect">
            <a:avLst/>
          </a:prstGeom>
        </p:spPr>
        <p:txBody>
          <a:bodyPr lIns="0" tIns="0" rIns="0" bIns="0" rtlCol="0" anchor="t">
            <a:spAutoFit/>
          </a:bodyPr>
          <a:lstStyle/>
          <a:p>
            <a:pPr algn="l">
              <a:lnSpc>
                <a:spcPts val="2506"/>
              </a:lnSpc>
            </a:pPr>
            <a:r>
              <a:rPr lang="en-US" sz="1790">
                <a:solidFill>
                  <a:srgbClr val="000000"/>
                </a:solidFill>
                <a:latin typeface="Arial MT Pro"/>
                <a:ea typeface="Arial MT Pro"/>
                <a:cs typeface="Arial MT Pro"/>
                <a:sym typeface="Arial MT Pro"/>
              </a:rPr>
              <a:t>3. Approach/Lösning</a:t>
            </a:r>
          </a:p>
        </p:txBody>
      </p:sp>
      <p:sp>
        <p:nvSpPr>
          <p:cNvPr id="41" name="TextBox 41"/>
          <p:cNvSpPr txBox="1"/>
          <p:nvPr/>
        </p:nvSpPr>
        <p:spPr>
          <a:xfrm>
            <a:off x="9745495" y="3208172"/>
            <a:ext cx="1899387" cy="354569"/>
          </a:xfrm>
          <a:prstGeom prst="rect">
            <a:avLst/>
          </a:prstGeom>
        </p:spPr>
        <p:txBody>
          <a:bodyPr lIns="0" tIns="0" rIns="0" bIns="0" rtlCol="0" anchor="t">
            <a:spAutoFit/>
          </a:bodyPr>
          <a:lstStyle/>
          <a:p>
            <a:pPr algn="l">
              <a:lnSpc>
                <a:spcPts val="2506"/>
              </a:lnSpc>
            </a:pPr>
            <a:r>
              <a:rPr lang="en-US" sz="1790">
                <a:solidFill>
                  <a:srgbClr val="000000"/>
                </a:solidFill>
                <a:latin typeface="Arial MT Pro"/>
                <a:ea typeface="Arial MT Pro"/>
                <a:cs typeface="Arial MT Pro"/>
                <a:sym typeface="Arial MT Pro"/>
              </a:rPr>
              <a:t>4. IMPACT</a:t>
            </a:r>
          </a:p>
        </p:txBody>
      </p:sp>
      <p:sp>
        <p:nvSpPr>
          <p:cNvPr id="42" name="TextBox 42"/>
          <p:cNvSpPr txBox="1"/>
          <p:nvPr/>
        </p:nvSpPr>
        <p:spPr>
          <a:xfrm>
            <a:off x="15083152" y="3111332"/>
            <a:ext cx="1792804" cy="668894"/>
          </a:xfrm>
          <a:prstGeom prst="rect">
            <a:avLst/>
          </a:prstGeom>
        </p:spPr>
        <p:txBody>
          <a:bodyPr lIns="0" tIns="0" rIns="0" bIns="0" rtlCol="0" anchor="t">
            <a:spAutoFit/>
          </a:bodyPr>
          <a:lstStyle/>
          <a:p>
            <a:pPr algn="l">
              <a:lnSpc>
                <a:spcPts val="2506"/>
              </a:lnSpc>
            </a:pPr>
            <a:r>
              <a:rPr lang="en-US" sz="1790">
                <a:solidFill>
                  <a:srgbClr val="000000"/>
                </a:solidFill>
                <a:latin typeface="Arial MT Pro"/>
                <a:ea typeface="Arial MT Pro"/>
                <a:cs typeface="Arial MT Pro"/>
                <a:sym typeface="Arial MT Pro"/>
              </a:rPr>
              <a:t>6. Competition/</a:t>
            </a:r>
          </a:p>
          <a:p>
            <a:pPr algn="l">
              <a:lnSpc>
                <a:spcPts val="2506"/>
              </a:lnSpc>
            </a:pPr>
            <a:r>
              <a:rPr lang="en-US" sz="1790">
                <a:solidFill>
                  <a:srgbClr val="000000"/>
                </a:solidFill>
                <a:latin typeface="Arial MT Pro"/>
                <a:ea typeface="Arial MT Pro"/>
                <a:cs typeface="Arial MT Pro"/>
                <a:sym typeface="Arial MT Pro"/>
              </a:rPr>
              <a:t>Konkurrens</a:t>
            </a:r>
          </a:p>
        </p:txBody>
      </p:sp>
      <p:sp>
        <p:nvSpPr>
          <p:cNvPr id="43" name="TextBox 43"/>
          <p:cNvSpPr txBox="1"/>
          <p:nvPr/>
        </p:nvSpPr>
        <p:spPr>
          <a:xfrm>
            <a:off x="9594217" y="4732825"/>
            <a:ext cx="1690822" cy="354569"/>
          </a:xfrm>
          <a:prstGeom prst="rect">
            <a:avLst/>
          </a:prstGeom>
        </p:spPr>
        <p:txBody>
          <a:bodyPr lIns="0" tIns="0" rIns="0" bIns="0" rtlCol="0" anchor="t">
            <a:spAutoFit/>
          </a:bodyPr>
          <a:lstStyle/>
          <a:p>
            <a:pPr algn="l">
              <a:lnSpc>
                <a:spcPts val="2506"/>
              </a:lnSpc>
            </a:pPr>
            <a:r>
              <a:rPr lang="en-US" sz="1790">
                <a:solidFill>
                  <a:srgbClr val="FFFFFF"/>
                </a:solidFill>
                <a:latin typeface="Arial MT Pro"/>
                <a:ea typeface="Arial MT Pro"/>
                <a:cs typeface="Arial MT Pro"/>
                <a:sym typeface="Arial MT Pro"/>
              </a:rPr>
              <a:t>7.  Marknaden</a:t>
            </a:r>
          </a:p>
        </p:txBody>
      </p:sp>
      <p:sp>
        <p:nvSpPr>
          <p:cNvPr id="44" name="TextBox 44"/>
          <p:cNvSpPr txBox="1"/>
          <p:nvPr/>
        </p:nvSpPr>
        <p:spPr>
          <a:xfrm>
            <a:off x="12358190" y="4723604"/>
            <a:ext cx="1628861" cy="354569"/>
          </a:xfrm>
          <a:prstGeom prst="rect">
            <a:avLst/>
          </a:prstGeom>
        </p:spPr>
        <p:txBody>
          <a:bodyPr lIns="0" tIns="0" rIns="0" bIns="0" rtlCol="0" anchor="t">
            <a:spAutoFit/>
          </a:bodyPr>
          <a:lstStyle/>
          <a:p>
            <a:pPr algn="l">
              <a:lnSpc>
                <a:spcPts val="2506"/>
              </a:lnSpc>
            </a:pPr>
            <a:r>
              <a:rPr lang="en-US" sz="1790">
                <a:solidFill>
                  <a:srgbClr val="FFFFFF"/>
                </a:solidFill>
                <a:latin typeface="Arial MT Pro"/>
                <a:ea typeface="Arial MT Pro"/>
                <a:cs typeface="Arial MT Pro"/>
                <a:sym typeface="Arial MT Pro"/>
              </a:rPr>
              <a:t>8. Affärsmodell</a:t>
            </a:r>
          </a:p>
        </p:txBody>
      </p:sp>
      <p:sp>
        <p:nvSpPr>
          <p:cNvPr id="45" name="TextBox 45"/>
          <p:cNvSpPr txBox="1"/>
          <p:nvPr/>
        </p:nvSpPr>
        <p:spPr>
          <a:xfrm>
            <a:off x="14886313" y="4724146"/>
            <a:ext cx="1931048" cy="354569"/>
          </a:xfrm>
          <a:prstGeom prst="rect">
            <a:avLst/>
          </a:prstGeom>
        </p:spPr>
        <p:txBody>
          <a:bodyPr lIns="0" tIns="0" rIns="0" bIns="0" rtlCol="0" anchor="t">
            <a:spAutoFit/>
          </a:bodyPr>
          <a:lstStyle/>
          <a:p>
            <a:pPr algn="l">
              <a:lnSpc>
                <a:spcPts val="2506"/>
              </a:lnSpc>
            </a:pPr>
            <a:r>
              <a:rPr lang="en-US" sz="1790">
                <a:solidFill>
                  <a:srgbClr val="FFFFFF"/>
                </a:solidFill>
                <a:latin typeface="Arial MT Pro"/>
                <a:ea typeface="Arial MT Pro"/>
                <a:cs typeface="Arial MT Pro"/>
                <a:sym typeface="Arial MT Pro"/>
              </a:rPr>
              <a:t>9.  Go-to-Market</a:t>
            </a:r>
          </a:p>
        </p:txBody>
      </p:sp>
      <p:sp>
        <p:nvSpPr>
          <p:cNvPr id="46" name="TextBox 46"/>
          <p:cNvSpPr txBox="1"/>
          <p:nvPr/>
        </p:nvSpPr>
        <p:spPr>
          <a:xfrm>
            <a:off x="9883644" y="6240314"/>
            <a:ext cx="1111969" cy="354569"/>
          </a:xfrm>
          <a:prstGeom prst="rect">
            <a:avLst/>
          </a:prstGeom>
        </p:spPr>
        <p:txBody>
          <a:bodyPr lIns="0" tIns="0" rIns="0" bIns="0" rtlCol="0" anchor="t">
            <a:spAutoFit/>
          </a:bodyPr>
          <a:lstStyle/>
          <a:p>
            <a:pPr algn="l">
              <a:lnSpc>
                <a:spcPts val="2506"/>
              </a:lnSpc>
            </a:pPr>
            <a:r>
              <a:rPr lang="en-US" sz="1790">
                <a:solidFill>
                  <a:srgbClr val="000000"/>
                </a:solidFill>
                <a:latin typeface="Arial MT Pro"/>
                <a:ea typeface="Arial MT Pro"/>
                <a:cs typeface="Arial MT Pro"/>
                <a:sym typeface="Arial MT Pro"/>
              </a:rPr>
              <a:t>10. Team</a:t>
            </a:r>
          </a:p>
        </p:txBody>
      </p:sp>
      <p:sp>
        <p:nvSpPr>
          <p:cNvPr id="47" name="TextBox 47"/>
          <p:cNvSpPr txBox="1"/>
          <p:nvPr/>
        </p:nvSpPr>
        <p:spPr>
          <a:xfrm>
            <a:off x="12413894" y="6230789"/>
            <a:ext cx="1505678" cy="354569"/>
          </a:xfrm>
          <a:prstGeom prst="rect">
            <a:avLst/>
          </a:prstGeom>
        </p:spPr>
        <p:txBody>
          <a:bodyPr lIns="0" tIns="0" rIns="0" bIns="0" rtlCol="0" anchor="t">
            <a:spAutoFit/>
          </a:bodyPr>
          <a:lstStyle/>
          <a:p>
            <a:pPr algn="l">
              <a:lnSpc>
                <a:spcPts val="2506"/>
              </a:lnSpc>
            </a:pPr>
            <a:r>
              <a:rPr lang="en-US" sz="1790">
                <a:solidFill>
                  <a:srgbClr val="FFFFFF"/>
                </a:solidFill>
                <a:latin typeface="Arial MT Pro"/>
                <a:ea typeface="Arial MT Pro"/>
                <a:cs typeface="Arial MT Pro"/>
                <a:sym typeface="Arial MT Pro"/>
              </a:rPr>
              <a:t>11. Roadmap</a:t>
            </a:r>
          </a:p>
        </p:txBody>
      </p:sp>
      <p:grpSp>
        <p:nvGrpSpPr>
          <p:cNvPr id="48" name="Group 48"/>
          <p:cNvGrpSpPr/>
          <p:nvPr/>
        </p:nvGrpSpPr>
        <p:grpSpPr>
          <a:xfrm>
            <a:off x="14588327" y="5731711"/>
            <a:ext cx="2665377" cy="1439968"/>
            <a:chOff x="0" y="0"/>
            <a:chExt cx="5358702" cy="2895034"/>
          </a:xfrm>
        </p:grpSpPr>
        <p:sp>
          <p:nvSpPr>
            <p:cNvPr id="49" name="Freeform 49"/>
            <p:cNvSpPr/>
            <p:nvPr/>
          </p:nvSpPr>
          <p:spPr>
            <a:xfrm>
              <a:off x="0" y="0"/>
              <a:ext cx="5358676" cy="2895019"/>
            </a:xfrm>
            <a:custGeom>
              <a:avLst/>
              <a:gdLst/>
              <a:ahLst/>
              <a:cxnLst/>
              <a:rect l="l" t="t" r="r" b="b"/>
              <a:pathLst>
                <a:path w="5358676" h="2895019">
                  <a:moveTo>
                    <a:pt x="0" y="0"/>
                  </a:moveTo>
                  <a:lnTo>
                    <a:pt x="5358676" y="0"/>
                  </a:lnTo>
                  <a:lnTo>
                    <a:pt x="5358676" y="2895019"/>
                  </a:lnTo>
                  <a:lnTo>
                    <a:pt x="0" y="2895019"/>
                  </a:lnTo>
                </a:path>
              </a:pathLst>
            </a:custGeom>
            <a:solidFill>
              <a:srgbClr val="000000"/>
            </a:solidFill>
          </p:spPr>
          <p:txBody>
            <a:bodyPr/>
            <a:lstStyle/>
            <a:p>
              <a:endParaRPr lang="sv-SE"/>
            </a:p>
          </p:txBody>
        </p:sp>
      </p:grpSp>
      <p:sp>
        <p:nvSpPr>
          <p:cNvPr id="50" name="TextBox 50"/>
          <p:cNvSpPr txBox="1"/>
          <p:nvPr/>
        </p:nvSpPr>
        <p:spPr>
          <a:xfrm>
            <a:off x="15013365" y="6230789"/>
            <a:ext cx="1665752" cy="354569"/>
          </a:xfrm>
          <a:prstGeom prst="rect">
            <a:avLst/>
          </a:prstGeom>
        </p:spPr>
        <p:txBody>
          <a:bodyPr lIns="0" tIns="0" rIns="0" bIns="0" rtlCol="0" anchor="t">
            <a:spAutoFit/>
          </a:bodyPr>
          <a:lstStyle/>
          <a:p>
            <a:pPr algn="l">
              <a:lnSpc>
                <a:spcPts val="2506"/>
              </a:lnSpc>
            </a:pPr>
            <a:r>
              <a:rPr lang="en-US" sz="1790">
                <a:solidFill>
                  <a:srgbClr val="FFFFFF"/>
                </a:solidFill>
                <a:latin typeface="Arial MT Pro"/>
                <a:ea typeface="Arial MT Pro"/>
                <a:cs typeface="Arial MT Pro"/>
                <a:sym typeface="Arial MT Pro"/>
              </a:rPr>
              <a:t>12. Finansiering</a:t>
            </a:r>
          </a:p>
        </p:txBody>
      </p:sp>
      <p:grpSp>
        <p:nvGrpSpPr>
          <p:cNvPr id="51" name="Group 51"/>
          <p:cNvGrpSpPr/>
          <p:nvPr/>
        </p:nvGrpSpPr>
        <p:grpSpPr>
          <a:xfrm>
            <a:off x="9149888" y="7247879"/>
            <a:ext cx="2665377" cy="1439968"/>
            <a:chOff x="0" y="0"/>
            <a:chExt cx="5358702" cy="2895034"/>
          </a:xfrm>
        </p:grpSpPr>
        <p:sp>
          <p:nvSpPr>
            <p:cNvPr id="52" name="Freeform 52"/>
            <p:cNvSpPr/>
            <p:nvPr/>
          </p:nvSpPr>
          <p:spPr>
            <a:xfrm>
              <a:off x="0" y="0"/>
              <a:ext cx="5358676" cy="2895019"/>
            </a:xfrm>
            <a:custGeom>
              <a:avLst/>
              <a:gdLst/>
              <a:ahLst/>
              <a:cxnLst/>
              <a:rect l="l" t="t" r="r" b="b"/>
              <a:pathLst>
                <a:path w="5358676" h="2895019">
                  <a:moveTo>
                    <a:pt x="0" y="0"/>
                  </a:moveTo>
                  <a:lnTo>
                    <a:pt x="5358676" y="0"/>
                  </a:lnTo>
                  <a:lnTo>
                    <a:pt x="5358676" y="2895019"/>
                  </a:lnTo>
                  <a:lnTo>
                    <a:pt x="0" y="2895019"/>
                  </a:lnTo>
                </a:path>
              </a:pathLst>
            </a:custGeom>
            <a:solidFill>
              <a:srgbClr val="000000"/>
            </a:solidFill>
          </p:spPr>
          <p:txBody>
            <a:bodyPr/>
            <a:lstStyle/>
            <a:p>
              <a:endParaRPr lang="sv-SE"/>
            </a:p>
          </p:txBody>
        </p:sp>
      </p:grpSp>
      <p:sp>
        <p:nvSpPr>
          <p:cNvPr id="53" name="TextBox 53"/>
          <p:cNvSpPr txBox="1"/>
          <p:nvPr/>
        </p:nvSpPr>
        <p:spPr>
          <a:xfrm>
            <a:off x="9532883" y="7726356"/>
            <a:ext cx="2031631" cy="354569"/>
          </a:xfrm>
          <a:prstGeom prst="rect">
            <a:avLst/>
          </a:prstGeom>
        </p:spPr>
        <p:txBody>
          <a:bodyPr lIns="0" tIns="0" rIns="0" bIns="0" rtlCol="0" anchor="t">
            <a:spAutoFit/>
          </a:bodyPr>
          <a:lstStyle/>
          <a:p>
            <a:pPr algn="l">
              <a:lnSpc>
                <a:spcPts val="2506"/>
              </a:lnSpc>
            </a:pPr>
            <a:r>
              <a:rPr lang="en-US" sz="1790">
                <a:solidFill>
                  <a:srgbClr val="FFFFFF"/>
                </a:solidFill>
                <a:latin typeface="Arial MT Pro"/>
                <a:ea typeface="Arial MT Pro"/>
                <a:cs typeface="Arial MT Pro"/>
                <a:sym typeface="Arial MT Pro"/>
              </a:rPr>
              <a:t>13. Behov framåt</a:t>
            </a:r>
          </a:p>
        </p:txBody>
      </p:sp>
      <p:grpSp>
        <p:nvGrpSpPr>
          <p:cNvPr id="54" name="Group 54"/>
          <p:cNvGrpSpPr/>
          <p:nvPr/>
        </p:nvGrpSpPr>
        <p:grpSpPr>
          <a:xfrm>
            <a:off x="9112536" y="1211784"/>
            <a:ext cx="2665377" cy="1439968"/>
            <a:chOff x="0" y="0"/>
            <a:chExt cx="5358702" cy="2895034"/>
          </a:xfrm>
        </p:grpSpPr>
        <p:sp>
          <p:nvSpPr>
            <p:cNvPr id="55" name="Freeform 55"/>
            <p:cNvSpPr/>
            <p:nvPr/>
          </p:nvSpPr>
          <p:spPr>
            <a:xfrm>
              <a:off x="0" y="0"/>
              <a:ext cx="5358676" cy="2895019"/>
            </a:xfrm>
            <a:custGeom>
              <a:avLst/>
              <a:gdLst/>
              <a:ahLst/>
              <a:cxnLst/>
              <a:rect l="l" t="t" r="r" b="b"/>
              <a:pathLst>
                <a:path w="5358676" h="2895019">
                  <a:moveTo>
                    <a:pt x="0" y="0"/>
                  </a:moveTo>
                  <a:lnTo>
                    <a:pt x="5358676" y="0"/>
                  </a:lnTo>
                  <a:lnTo>
                    <a:pt x="5358676" y="2895019"/>
                  </a:lnTo>
                  <a:lnTo>
                    <a:pt x="0" y="2895019"/>
                  </a:lnTo>
                </a:path>
              </a:pathLst>
            </a:custGeom>
            <a:solidFill>
              <a:srgbClr val="000000"/>
            </a:solidFill>
          </p:spPr>
          <p:txBody>
            <a:bodyPr/>
            <a:lstStyle/>
            <a:p>
              <a:endParaRPr lang="sv-SE"/>
            </a:p>
          </p:txBody>
        </p:sp>
      </p:grpSp>
      <p:sp>
        <p:nvSpPr>
          <p:cNvPr id="56" name="TextBox 56"/>
          <p:cNvSpPr txBox="1"/>
          <p:nvPr/>
        </p:nvSpPr>
        <p:spPr>
          <a:xfrm>
            <a:off x="9607522" y="1678251"/>
            <a:ext cx="1750109" cy="354569"/>
          </a:xfrm>
          <a:prstGeom prst="rect">
            <a:avLst/>
          </a:prstGeom>
        </p:spPr>
        <p:txBody>
          <a:bodyPr lIns="0" tIns="0" rIns="0" bIns="0" rtlCol="0" anchor="t">
            <a:spAutoFit/>
          </a:bodyPr>
          <a:lstStyle/>
          <a:p>
            <a:pPr marL="386589" lvl="1" indent="-193295" algn="l">
              <a:lnSpc>
                <a:spcPts val="2506"/>
              </a:lnSpc>
              <a:buAutoNum type="arabicPeriod"/>
            </a:pPr>
            <a:r>
              <a:rPr lang="en-US" sz="1790">
                <a:solidFill>
                  <a:srgbClr val="FFFFFF"/>
                </a:solidFill>
                <a:latin typeface="Arial MT Pro"/>
                <a:ea typeface="Arial MT Pro"/>
                <a:cs typeface="Arial MT Pro"/>
                <a:sym typeface="Arial MT Pro"/>
              </a:rPr>
              <a:t>Titel</a:t>
            </a:r>
          </a:p>
        </p:txBody>
      </p:sp>
      <p:sp>
        <p:nvSpPr>
          <p:cNvPr id="57" name="Freeform 57"/>
          <p:cNvSpPr/>
          <p:nvPr/>
        </p:nvSpPr>
        <p:spPr>
          <a:xfrm>
            <a:off x="16234430" y="9023508"/>
            <a:ext cx="1571084" cy="846031"/>
          </a:xfrm>
          <a:custGeom>
            <a:avLst/>
            <a:gdLst/>
            <a:ahLst/>
            <a:cxnLst/>
            <a:rect l="l" t="t" r="r" b="b"/>
            <a:pathLst>
              <a:path w="1571084" h="846031">
                <a:moveTo>
                  <a:pt x="0" y="0"/>
                </a:moveTo>
                <a:lnTo>
                  <a:pt x="1571084" y="0"/>
                </a:lnTo>
                <a:lnTo>
                  <a:pt x="1571084" y="846031"/>
                </a:lnTo>
                <a:lnTo>
                  <a:pt x="0" y="846031"/>
                </a:lnTo>
                <a:lnTo>
                  <a:pt x="0" y="0"/>
                </a:lnTo>
                <a:close/>
              </a:path>
            </a:pathLst>
          </a:custGeom>
          <a:blipFill>
            <a:blip r:embed="rId2"/>
            <a:stretch>
              <a:fillRect/>
            </a:stretch>
          </a:blipFill>
        </p:spPr>
        <p:txBody>
          <a:bodyPr/>
          <a:lstStyle/>
          <a:p>
            <a:endParaRPr lang="sv-SE"/>
          </a:p>
        </p:txBody>
      </p:sp>
      <p:sp>
        <p:nvSpPr>
          <p:cNvPr id="58" name="TextBox 58"/>
          <p:cNvSpPr txBox="1"/>
          <p:nvPr/>
        </p:nvSpPr>
        <p:spPr>
          <a:xfrm>
            <a:off x="12283565" y="7676504"/>
            <a:ext cx="4395551" cy="692389"/>
          </a:xfrm>
          <a:prstGeom prst="rect">
            <a:avLst/>
          </a:prstGeom>
        </p:spPr>
        <p:txBody>
          <a:bodyPr lIns="0" tIns="0" rIns="0" bIns="0" rtlCol="0" anchor="t">
            <a:spAutoFit/>
          </a:bodyPr>
          <a:lstStyle/>
          <a:p>
            <a:pPr algn="l">
              <a:lnSpc>
                <a:spcPts val="2786"/>
              </a:lnSpc>
              <a:spcBef>
                <a:spcPct val="0"/>
              </a:spcBef>
            </a:pPr>
            <a:r>
              <a:rPr lang="en-US" sz="1990">
                <a:solidFill>
                  <a:srgbClr val="000000"/>
                </a:solidFill>
                <a:latin typeface="Museo Sans 4"/>
                <a:ea typeface="Museo Sans 4"/>
                <a:cs typeface="Museo Sans 4"/>
                <a:sym typeface="Museo Sans 4"/>
              </a:rPr>
              <a:t>TIPS - fokusera på de blå sidorna först, gå sedan vidare.</a:t>
            </a:r>
          </a:p>
        </p:txBody>
      </p:sp>
      <p:grpSp>
        <p:nvGrpSpPr>
          <p:cNvPr id="59" name="Group 59"/>
          <p:cNvGrpSpPr/>
          <p:nvPr/>
        </p:nvGrpSpPr>
        <p:grpSpPr>
          <a:xfrm>
            <a:off x="11871396" y="2719945"/>
            <a:ext cx="2665377" cy="1438448"/>
            <a:chOff x="0" y="0"/>
            <a:chExt cx="3553836" cy="1917931"/>
          </a:xfrm>
        </p:grpSpPr>
        <p:grpSp>
          <p:nvGrpSpPr>
            <p:cNvPr id="60" name="Group 60"/>
            <p:cNvGrpSpPr/>
            <p:nvPr/>
          </p:nvGrpSpPr>
          <p:grpSpPr>
            <a:xfrm>
              <a:off x="0" y="0"/>
              <a:ext cx="3553836" cy="1917931"/>
              <a:chOff x="0" y="0"/>
              <a:chExt cx="5358702" cy="2891980"/>
            </a:xfrm>
          </p:grpSpPr>
          <p:sp>
            <p:nvSpPr>
              <p:cNvPr id="61" name="Freeform 61"/>
              <p:cNvSpPr/>
              <p:nvPr/>
            </p:nvSpPr>
            <p:spPr>
              <a:xfrm>
                <a:off x="0" y="0"/>
                <a:ext cx="5358676" cy="2891965"/>
              </a:xfrm>
              <a:custGeom>
                <a:avLst/>
                <a:gdLst/>
                <a:ahLst/>
                <a:cxnLst/>
                <a:rect l="l" t="t" r="r" b="b"/>
                <a:pathLst>
                  <a:path w="5358676" h="2891965">
                    <a:moveTo>
                      <a:pt x="0" y="0"/>
                    </a:moveTo>
                    <a:lnTo>
                      <a:pt x="5358676" y="0"/>
                    </a:lnTo>
                    <a:lnTo>
                      <a:pt x="5358676" y="2891965"/>
                    </a:lnTo>
                    <a:lnTo>
                      <a:pt x="0" y="2891965"/>
                    </a:lnTo>
                  </a:path>
                </a:pathLst>
              </a:custGeom>
              <a:solidFill>
                <a:srgbClr val="CDE8E8"/>
              </a:solidFill>
            </p:spPr>
            <p:txBody>
              <a:bodyPr/>
              <a:lstStyle/>
              <a:p>
                <a:endParaRPr lang="sv-SE"/>
              </a:p>
            </p:txBody>
          </p:sp>
        </p:grpSp>
        <p:sp>
          <p:nvSpPr>
            <p:cNvPr id="62" name="TextBox 62"/>
            <p:cNvSpPr txBox="1"/>
            <p:nvPr/>
          </p:nvSpPr>
          <p:spPr>
            <a:xfrm>
              <a:off x="510660" y="694011"/>
              <a:ext cx="2532516" cy="444184"/>
            </a:xfrm>
            <a:prstGeom prst="rect">
              <a:avLst/>
            </a:prstGeom>
          </p:spPr>
          <p:txBody>
            <a:bodyPr lIns="0" tIns="0" rIns="0" bIns="0" rtlCol="0" anchor="t">
              <a:spAutoFit/>
            </a:bodyPr>
            <a:lstStyle/>
            <a:p>
              <a:pPr algn="l">
                <a:lnSpc>
                  <a:spcPts val="2506"/>
                </a:lnSpc>
              </a:pPr>
              <a:r>
                <a:rPr lang="en-US" sz="1790">
                  <a:solidFill>
                    <a:srgbClr val="000000"/>
                  </a:solidFill>
                  <a:latin typeface="Arial MT Pro"/>
                  <a:ea typeface="Arial MT Pro"/>
                  <a:cs typeface="Arial MT Pro"/>
                  <a:sym typeface="Arial MT Pro"/>
                </a:rPr>
                <a:t>5. Benefit/Fördel</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971550"/>
            <a:ext cx="5257081" cy="423814"/>
          </a:xfrm>
          <a:prstGeom prst="rect">
            <a:avLst/>
          </a:prstGeom>
        </p:spPr>
        <p:txBody>
          <a:bodyPr lIns="0" tIns="0" rIns="0" bIns="0" rtlCol="0" anchor="t">
            <a:spAutoFit/>
          </a:bodyPr>
          <a:lstStyle/>
          <a:p>
            <a:pPr marL="526664" lvl="1" indent="-263332" algn="l">
              <a:lnSpc>
                <a:spcPts val="3415"/>
              </a:lnSpc>
              <a:spcBef>
                <a:spcPct val="0"/>
              </a:spcBef>
              <a:buAutoNum type="arabicPeriod"/>
            </a:pPr>
            <a:r>
              <a:rPr lang="en-US" sz="2439">
                <a:solidFill>
                  <a:srgbClr val="000000"/>
                </a:solidFill>
                <a:latin typeface="Museo Sans 2"/>
                <a:ea typeface="Museo Sans 2"/>
                <a:cs typeface="Museo Sans 2"/>
                <a:sym typeface="Museo Sans 2"/>
              </a:rPr>
              <a:t>Förstasida</a:t>
            </a:r>
          </a:p>
        </p:txBody>
      </p:sp>
      <p:sp>
        <p:nvSpPr>
          <p:cNvPr id="3" name="TextBox 3"/>
          <p:cNvSpPr txBox="1"/>
          <p:nvPr/>
        </p:nvSpPr>
        <p:spPr>
          <a:xfrm>
            <a:off x="1028700" y="1768056"/>
            <a:ext cx="5846863" cy="3568133"/>
          </a:xfrm>
          <a:prstGeom prst="rect">
            <a:avLst/>
          </a:prstGeom>
        </p:spPr>
        <p:txBody>
          <a:bodyPr lIns="0" tIns="0" rIns="0" bIns="0" rtlCol="0" anchor="t">
            <a:spAutoFit/>
          </a:bodyPr>
          <a:lstStyle/>
          <a:p>
            <a:pPr algn="l">
              <a:lnSpc>
                <a:spcPts val="7036"/>
              </a:lnSpc>
            </a:pPr>
            <a:r>
              <a:rPr lang="en-US" sz="6339">
                <a:solidFill>
                  <a:srgbClr val="000000"/>
                </a:solidFill>
                <a:latin typeface="Museo Sans 5"/>
                <a:ea typeface="Museo Sans 5"/>
                <a:cs typeface="Museo Sans 5"/>
                <a:sym typeface="Museo Sans 5"/>
              </a:rPr>
              <a:t>Fram med logga och ett mission statement!</a:t>
            </a:r>
          </a:p>
        </p:txBody>
      </p:sp>
      <p:sp>
        <p:nvSpPr>
          <p:cNvPr id="4" name="Freeform 4"/>
          <p:cNvSpPr/>
          <p:nvPr/>
        </p:nvSpPr>
        <p:spPr>
          <a:xfrm>
            <a:off x="6228309" y="3573395"/>
            <a:ext cx="5831382" cy="3140210"/>
          </a:xfrm>
          <a:custGeom>
            <a:avLst/>
            <a:gdLst/>
            <a:ahLst/>
            <a:cxnLst/>
            <a:rect l="l" t="t" r="r" b="b"/>
            <a:pathLst>
              <a:path w="5831382" h="3140210">
                <a:moveTo>
                  <a:pt x="0" y="0"/>
                </a:moveTo>
                <a:lnTo>
                  <a:pt x="5831382" y="0"/>
                </a:lnTo>
                <a:lnTo>
                  <a:pt x="5831382" y="3140210"/>
                </a:lnTo>
                <a:lnTo>
                  <a:pt x="0" y="3140210"/>
                </a:lnTo>
                <a:lnTo>
                  <a:pt x="0" y="0"/>
                </a:lnTo>
                <a:close/>
              </a:path>
            </a:pathLst>
          </a:custGeom>
          <a:blipFill>
            <a:blip r:embed="rId2">
              <a:alphaModFix amt="39000"/>
            </a:blip>
            <a:stretch>
              <a:fillRect/>
            </a:stretch>
          </a:blipFill>
        </p:spPr>
        <p:txBody>
          <a:bodyPr/>
          <a:lstStyle/>
          <a:p>
            <a:endParaRPr lang="sv-SE"/>
          </a:p>
        </p:txBody>
      </p:sp>
      <p:sp>
        <p:nvSpPr>
          <p:cNvPr id="5" name="TextBox 5"/>
          <p:cNvSpPr txBox="1"/>
          <p:nvPr/>
        </p:nvSpPr>
        <p:spPr>
          <a:xfrm>
            <a:off x="6466439" y="7578655"/>
            <a:ext cx="5906691" cy="561976"/>
          </a:xfrm>
          <a:prstGeom prst="rect">
            <a:avLst/>
          </a:prstGeom>
        </p:spPr>
        <p:txBody>
          <a:bodyPr lIns="0" tIns="0" rIns="0" bIns="0" rtlCol="0" anchor="t">
            <a:spAutoFit/>
          </a:bodyPr>
          <a:lstStyle/>
          <a:p>
            <a:pPr algn="l">
              <a:lnSpc>
                <a:spcPts val="4199"/>
              </a:lnSpc>
            </a:pPr>
            <a:r>
              <a:rPr lang="en-US" sz="2999" b="1">
                <a:solidFill>
                  <a:srgbClr val="9C9B9B"/>
                </a:solidFill>
                <a:latin typeface="Arial MT Pro Bold"/>
                <a:ea typeface="Arial MT Pro Bold"/>
                <a:cs typeface="Arial MT Pro Bold"/>
                <a:sym typeface="Arial MT Pro Bold"/>
              </a:rPr>
              <a:t>Hela Dalarnas innovationsarena!</a:t>
            </a:r>
          </a:p>
        </p:txBody>
      </p:sp>
      <p:sp>
        <p:nvSpPr>
          <p:cNvPr id="6" name="Freeform 6"/>
          <p:cNvSpPr/>
          <p:nvPr/>
        </p:nvSpPr>
        <p:spPr>
          <a:xfrm>
            <a:off x="16234430" y="9023508"/>
            <a:ext cx="1571084" cy="846031"/>
          </a:xfrm>
          <a:custGeom>
            <a:avLst/>
            <a:gdLst/>
            <a:ahLst/>
            <a:cxnLst/>
            <a:rect l="l" t="t" r="r" b="b"/>
            <a:pathLst>
              <a:path w="1571084" h="846031">
                <a:moveTo>
                  <a:pt x="0" y="0"/>
                </a:moveTo>
                <a:lnTo>
                  <a:pt x="1571084" y="0"/>
                </a:lnTo>
                <a:lnTo>
                  <a:pt x="1571084" y="846031"/>
                </a:lnTo>
                <a:lnTo>
                  <a:pt x="0" y="846031"/>
                </a:lnTo>
                <a:lnTo>
                  <a:pt x="0" y="0"/>
                </a:lnTo>
                <a:close/>
              </a:path>
            </a:pathLst>
          </a:custGeom>
          <a:blipFill>
            <a:blip r:embed="rId2"/>
            <a:stretch>
              <a:fillRect/>
            </a:stretch>
          </a:blipFill>
        </p:spPr>
        <p:txBody>
          <a:bodyPr/>
          <a:lstStyle/>
          <a:p>
            <a:endParaRPr lang="sv-S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DE8E8"/>
        </a:solidFill>
        <a:effectLst/>
      </p:bgPr>
    </p:bg>
    <p:spTree>
      <p:nvGrpSpPr>
        <p:cNvPr id="1" name=""/>
        <p:cNvGrpSpPr/>
        <p:nvPr/>
      </p:nvGrpSpPr>
      <p:grpSpPr>
        <a:xfrm>
          <a:off x="0" y="0"/>
          <a:ext cx="0" cy="0"/>
          <a:chOff x="0" y="0"/>
          <a:chExt cx="0" cy="0"/>
        </a:xfrm>
      </p:grpSpPr>
      <p:sp>
        <p:nvSpPr>
          <p:cNvPr id="2" name="Freeform 2"/>
          <p:cNvSpPr/>
          <p:nvPr/>
        </p:nvSpPr>
        <p:spPr>
          <a:xfrm>
            <a:off x="16234430" y="9023508"/>
            <a:ext cx="1571084" cy="846031"/>
          </a:xfrm>
          <a:custGeom>
            <a:avLst/>
            <a:gdLst/>
            <a:ahLst/>
            <a:cxnLst/>
            <a:rect l="l" t="t" r="r" b="b"/>
            <a:pathLst>
              <a:path w="1571084" h="846031">
                <a:moveTo>
                  <a:pt x="0" y="0"/>
                </a:moveTo>
                <a:lnTo>
                  <a:pt x="1571084" y="0"/>
                </a:lnTo>
                <a:lnTo>
                  <a:pt x="1571084" y="846031"/>
                </a:lnTo>
                <a:lnTo>
                  <a:pt x="0" y="846031"/>
                </a:lnTo>
                <a:lnTo>
                  <a:pt x="0" y="0"/>
                </a:lnTo>
                <a:close/>
              </a:path>
            </a:pathLst>
          </a:custGeom>
          <a:blipFill>
            <a:blip r:embed="rId2"/>
            <a:stretch>
              <a:fillRect/>
            </a:stretch>
          </a:blipFill>
        </p:spPr>
        <p:txBody>
          <a:bodyPr/>
          <a:lstStyle/>
          <a:p>
            <a:endParaRPr lang="sv-SE"/>
          </a:p>
        </p:txBody>
      </p:sp>
      <p:sp>
        <p:nvSpPr>
          <p:cNvPr id="3" name="Freeform 3"/>
          <p:cNvSpPr/>
          <p:nvPr/>
        </p:nvSpPr>
        <p:spPr>
          <a:xfrm>
            <a:off x="9895683" y="2514148"/>
            <a:ext cx="5258705" cy="5258705"/>
          </a:xfrm>
          <a:custGeom>
            <a:avLst/>
            <a:gdLst/>
            <a:ahLst/>
            <a:cxnLst/>
            <a:rect l="l" t="t" r="r" b="b"/>
            <a:pathLst>
              <a:path w="5258705" h="5258705">
                <a:moveTo>
                  <a:pt x="0" y="0"/>
                </a:moveTo>
                <a:lnTo>
                  <a:pt x="5258705" y="0"/>
                </a:lnTo>
                <a:lnTo>
                  <a:pt x="5258705" y="5258704"/>
                </a:lnTo>
                <a:lnTo>
                  <a:pt x="0" y="525870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sv-SE"/>
          </a:p>
        </p:txBody>
      </p:sp>
      <p:sp>
        <p:nvSpPr>
          <p:cNvPr id="4" name="TextBox 4"/>
          <p:cNvSpPr txBox="1"/>
          <p:nvPr/>
        </p:nvSpPr>
        <p:spPr>
          <a:xfrm>
            <a:off x="1028700" y="971550"/>
            <a:ext cx="5257081" cy="423814"/>
          </a:xfrm>
          <a:prstGeom prst="rect">
            <a:avLst/>
          </a:prstGeom>
        </p:spPr>
        <p:txBody>
          <a:bodyPr lIns="0" tIns="0" rIns="0" bIns="0" rtlCol="0" anchor="t">
            <a:spAutoFit/>
          </a:bodyPr>
          <a:lstStyle/>
          <a:p>
            <a:pPr algn="l">
              <a:lnSpc>
                <a:spcPts val="3415"/>
              </a:lnSpc>
              <a:spcBef>
                <a:spcPct val="0"/>
              </a:spcBef>
            </a:pPr>
            <a:r>
              <a:rPr lang="en-US" sz="2439">
                <a:solidFill>
                  <a:srgbClr val="000000"/>
                </a:solidFill>
                <a:latin typeface="Museo Sans 2"/>
                <a:ea typeface="Museo Sans 2"/>
                <a:cs typeface="Museo Sans 2"/>
                <a:sym typeface="Museo Sans 2"/>
              </a:rPr>
              <a:t>2. Need/Behov</a:t>
            </a:r>
          </a:p>
        </p:txBody>
      </p:sp>
      <p:sp>
        <p:nvSpPr>
          <p:cNvPr id="5" name="TextBox 5"/>
          <p:cNvSpPr txBox="1"/>
          <p:nvPr/>
        </p:nvSpPr>
        <p:spPr>
          <a:xfrm>
            <a:off x="1028700" y="1768056"/>
            <a:ext cx="6623892" cy="4453958"/>
          </a:xfrm>
          <a:prstGeom prst="rect">
            <a:avLst/>
          </a:prstGeom>
        </p:spPr>
        <p:txBody>
          <a:bodyPr lIns="0" tIns="0" rIns="0" bIns="0" rtlCol="0" anchor="t">
            <a:spAutoFit/>
          </a:bodyPr>
          <a:lstStyle/>
          <a:p>
            <a:pPr algn="l">
              <a:lnSpc>
                <a:spcPts val="7036"/>
              </a:lnSpc>
            </a:pPr>
            <a:r>
              <a:rPr lang="en-US" sz="6339">
                <a:solidFill>
                  <a:srgbClr val="000000"/>
                </a:solidFill>
                <a:latin typeface="Museo Sans 5"/>
                <a:ea typeface="Museo Sans 5"/>
                <a:cs typeface="Museo Sans 5"/>
                <a:sym typeface="Museo Sans 5"/>
              </a:rPr>
              <a:t>Vilket problem eller utmaning har din kund/användare idag?</a:t>
            </a:r>
          </a:p>
        </p:txBody>
      </p:sp>
      <p:sp>
        <p:nvSpPr>
          <p:cNvPr id="6" name="TextBox 6"/>
          <p:cNvSpPr txBox="1"/>
          <p:nvPr/>
        </p:nvSpPr>
        <p:spPr>
          <a:xfrm>
            <a:off x="1028700" y="7906751"/>
            <a:ext cx="7703279" cy="1562100"/>
          </a:xfrm>
          <a:prstGeom prst="rect">
            <a:avLst/>
          </a:prstGeom>
        </p:spPr>
        <p:txBody>
          <a:bodyPr lIns="0" tIns="0" rIns="0" bIns="0" rtlCol="0" anchor="t">
            <a:spAutoFit/>
          </a:bodyPr>
          <a:lstStyle/>
          <a:p>
            <a:pPr algn="l">
              <a:lnSpc>
                <a:spcPts val="2099"/>
              </a:lnSpc>
            </a:pPr>
            <a:r>
              <a:rPr lang="en-US" sz="1499">
                <a:solidFill>
                  <a:srgbClr val="000000"/>
                </a:solidFill>
                <a:latin typeface="Arial MT Pro"/>
                <a:ea typeface="Arial MT Pro"/>
                <a:cs typeface="Arial MT Pro"/>
                <a:sym typeface="Arial MT Pro"/>
              </a:rPr>
              <a:t>Identifiera huvudproblemet: Vad lider kunden av? Vilken smärta eller frustration upplever de? Konsekvenser av problemet: Hur påverkar det kundens liv eller verksamhet? Exempelvis ekonomiska förluster, ineffektivitet, stress.</a:t>
            </a:r>
          </a:p>
          <a:p>
            <a:pPr algn="l">
              <a:lnSpc>
                <a:spcPts val="2099"/>
              </a:lnSpc>
              <a:spcBef>
                <a:spcPct val="0"/>
              </a:spcBef>
            </a:pPr>
            <a:r>
              <a:rPr lang="en-US" sz="1499">
                <a:solidFill>
                  <a:srgbClr val="000000"/>
                </a:solidFill>
                <a:latin typeface="Arial MT Pro"/>
                <a:ea typeface="Arial MT Pro"/>
                <a:cs typeface="Arial MT Pro"/>
                <a:sym typeface="Arial MT Pro"/>
              </a:rPr>
              <a:t>Exempel &amp; case: Finns verkliga situationer eller berättelser som visar på problemet? TIPS! Plocka dina insikter från ditt VPC-arbete och NABC-modellen. Ge gärna problembilden flera perspektiv för dess påverkan ex. individ, samhälle, företag/verksamhet.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E8E8"/>
        </a:solidFill>
        <a:effectLst/>
      </p:bgPr>
    </p:bg>
    <p:spTree>
      <p:nvGrpSpPr>
        <p:cNvPr id="1" name=""/>
        <p:cNvGrpSpPr/>
        <p:nvPr/>
      </p:nvGrpSpPr>
      <p:grpSpPr>
        <a:xfrm>
          <a:off x="0" y="0"/>
          <a:ext cx="0" cy="0"/>
          <a:chOff x="0" y="0"/>
          <a:chExt cx="0" cy="0"/>
        </a:xfrm>
      </p:grpSpPr>
      <p:sp>
        <p:nvSpPr>
          <p:cNvPr id="2" name="Freeform 2"/>
          <p:cNvSpPr/>
          <p:nvPr/>
        </p:nvSpPr>
        <p:spPr>
          <a:xfrm>
            <a:off x="16234430" y="9023508"/>
            <a:ext cx="1571084" cy="846031"/>
          </a:xfrm>
          <a:custGeom>
            <a:avLst/>
            <a:gdLst/>
            <a:ahLst/>
            <a:cxnLst/>
            <a:rect l="l" t="t" r="r" b="b"/>
            <a:pathLst>
              <a:path w="1571084" h="846031">
                <a:moveTo>
                  <a:pt x="0" y="0"/>
                </a:moveTo>
                <a:lnTo>
                  <a:pt x="1571084" y="0"/>
                </a:lnTo>
                <a:lnTo>
                  <a:pt x="1571084" y="846031"/>
                </a:lnTo>
                <a:lnTo>
                  <a:pt x="0" y="846031"/>
                </a:lnTo>
                <a:lnTo>
                  <a:pt x="0" y="0"/>
                </a:lnTo>
                <a:close/>
              </a:path>
            </a:pathLst>
          </a:custGeom>
          <a:blipFill>
            <a:blip r:embed="rId2"/>
            <a:stretch>
              <a:fillRect/>
            </a:stretch>
          </a:blipFill>
        </p:spPr>
        <p:txBody>
          <a:bodyPr/>
          <a:lstStyle/>
          <a:p>
            <a:endParaRPr lang="sv-SE"/>
          </a:p>
        </p:txBody>
      </p:sp>
      <p:sp>
        <p:nvSpPr>
          <p:cNvPr id="3" name="Freeform 3"/>
          <p:cNvSpPr/>
          <p:nvPr/>
        </p:nvSpPr>
        <p:spPr>
          <a:xfrm>
            <a:off x="9897303" y="2437899"/>
            <a:ext cx="5330774" cy="5411201"/>
          </a:xfrm>
          <a:custGeom>
            <a:avLst/>
            <a:gdLst/>
            <a:ahLst/>
            <a:cxnLst/>
            <a:rect l="l" t="t" r="r" b="b"/>
            <a:pathLst>
              <a:path w="5330774" h="5411201">
                <a:moveTo>
                  <a:pt x="0" y="0"/>
                </a:moveTo>
                <a:lnTo>
                  <a:pt x="5330774" y="0"/>
                </a:lnTo>
                <a:lnTo>
                  <a:pt x="5330774" y="5411202"/>
                </a:lnTo>
                <a:lnTo>
                  <a:pt x="0" y="541120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sv-SE"/>
          </a:p>
        </p:txBody>
      </p:sp>
      <p:sp>
        <p:nvSpPr>
          <p:cNvPr id="4" name="TextBox 4"/>
          <p:cNvSpPr txBox="1"/>
          <p:nvPr/>
        </p:nvSpPr>
        <p:spPr>
          <a:xfrm>
            <a:off x="1028700" y="971550"/>
            <a:ext cx="5257081" cy="423814"/>
          </a:xfrm>
          <a:prstGeom prst="rect">
            <a:avLst/>
          </a:prstGeom>
        </p:spPr>
        <p:txBody>
          <a:bodyPr lIns="0" tIns="0" rIns="0" bIns="0" rtlCol="0" anchor="t">
            <a:spAutoFit/>
          </a:bodyPr>
          <a:lstStyle/>
          <a:p>
            <a:pPr algn="l">
              <a:lnSpc>
                <a:spcPts val="3415"/>
              </a:lnSpc>
              <a:spcBef>
                <a:spcPct val="0"/>
              </a:spcBef>
            </a:pPr>
            <a:r>
              <a:rPr lang="en-US" sz="2439">
                <a:solidFill>
                  <a:srgbClr val="000000"/>
                </a:solidFill>
                <a:latin typeface="Museo Sans 2"/>
                <a:ea typeface="Museo Sans 2"/>
                <a:cs typeface="Museo Sans 2"/>
                <a:sym typeface="Museo Sans 2"/>
              </a:rPr>
              <a:t>3. Approach/Lösning</a:t>
            </a:r>
          </a:p>
        </p:txBody>
      </p:sp>
      <p:sp>
        <p:nvSpPr>
          <p:cNvPr id="5" name="TextBox 5"/>
          <p:cNvSpPr txBox="1"/>
          <p:nvPr/>
        </p:nvSpPr>
        <p:spPr>
          <a:xfrm>
            <a:off x="1028700" y="1768056"/>
            <a:ext cx="6601874" cy="4453958"/>
          </a:xfrm>
          <a:prstGeom prst="rect">
            <a:avLst/>
          </a:prstGeom>
        </p:spPr>
        <p:txBody>
          <a:bodyPr lIns="0" tIns="0" rIns="0" bIns="0" rtlCol="0" anchor="t">
            <a:spAutoFit/>
          </a:bodyPr>
          <a:lstStyle/>
          <a:p>
            <a:pPr algn="l">
              <a:lnSpc>
                <a:spcPts val="7036"/>
              </a:lnSpc>
            </a:pPr>
            <a:r>
              <a:rPr lang="en-US" sz="6339">
                <a:solidFill>
                  <a:srgbClr val="000000"/>
                </a:solidFill>
                <a:latin typeface="Museo Sans 5"/>
                <a:ea typeface="Museo Sans 5"/>
                <a:cs typeface="Museo Sans 5"/>
                <a:sym typeface="Museo Sans 5"/>
              </a:rPr>
              <a:t>Förklara hur din produkt eller tjänst fungerar och vad som gör den unik.</a:t>
            </a:r>
          </a:p>
        </p:txBody>
      </p:sp>
      <p:sp>
        <p:nvSpPr>
          <p:cNvPr id="6" name="TextBox 6"/>
          <p:cNvSpPr txBox="1"/>
          <p:nvPr/>
        </p:nvSpPr>
        <p:spPr>
          <a:xfrm>
            <a:off x="1028700" y="8468726"/>
            <a:ext cx="6771719" cy="1056274"/>
          </a:xfrm>
          <a:prstGeom prst="rect">
            <a:avLst/>
          </a:prstGeom>
        </p:spPr>
        <p:txBody>
          <a:bodyPr lIns="0" tIns="0" rIns="0" bIns="0" rtlCol="0" anchor="t">
            <a:spAutoFit/>
          </a:bodyPr>
          <a:lstStyle/>
          <a:p>
            <a:pPr algn="l">
              <a:lnSpc>
                <a:spcPts val="2155"/>
              </a:lnSpc>
              <a:spcBef>
                <a:spcPct val="0"/>
              </a:spcBef>
            </a:pPr>
            <a:r>
              <a:rPr lang="en-US" sz="1539">
                <a:solidFill>
                  <a:srgbClr val="000000"/>
                </a:solidFill>
                <a:latin typeface="Museo Sans 6"/>
                <a:ea typeface="Museo Sans 6"/>
                <a:cs typeface="Museo Sans 6"/>
                <a:sym typeface="Museo Sans 6"/>
              </a:rPr>
              <a:t>Presentera kort och koncist hur lösningen fungerar och också hur den funkar för kunder och användare i praktiken. Berätta också vilka unika fördelar din lösning har jämte konkurrenter eller alternativ.  TIPS! Plocka dina insikter från ditt VPC-arbete och NABC-modellen!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E8E8"/>
        </a:solidFill>
        <a:effectLst/>
      </p:bgPr>
    </p:bg>
    <p:spTree>
      <p:nvGrpSpPr>
        <p:cNvPr id="1" name=""/>
        <p:cNvGrpSpPr/>
        <p:nvPr/>
      </p:nvGrpSpPr>
      <p:grpSpPr>
        <a:xfrm>
          <a:off x="0" y="0"/>
          <a:ext cx="0" cy="0"/>
          <a:chOff x="0" y="0"/>
          <a:chExt cx="0" cy="0"/>
        </a:xfrm>
      </p:grpSpPr>
      <p:sp>
        <p:nvSpPr>
          <p:cNvPr id="2" name="Freeform 2"/>
          <p:cNvSpPr/>
          <p:nvPr/>
        </p:nvSpPr>
        <p:spPr>
          <a:xfrm>
            <a:off x="16234430" y="9023508"/>
            <a:ext cx="1571084" cy="846031"/>
          </a:xfrm>
          <a:custGeom>
            <a:avLst/>
            <a:gdLst/>
            <a:ahLst/>
            <a:cxnLst/>
            <a:rect l="l" t="t" r="r" b="b"/>
            <a:pathLst>
              <a:path w="1571084" h="846031">
                <a:moveTo>
                  <a:pt x="0" y="0"/>
                </a:moveTo>
                <a:lnTo>
                  <a:pt x="1571084" y="0"/>
                </a:lnTo>
                <a:lnTo>
                  <a:pt x="1571084" y="846031"/>
                </a:lnTo>
                <a:lnTo>
                  <a:pt x="0" y="846031"/>
                </a:lnTo>
                <a:lnTo>
                  <a:pt x="0" y="0"/>
                </a:lnTo>
                <a:close/>
              </a:path>
            </a:pathLst>
          </a:custGeom>
          <a:blipFill>
            <a:blip r:embed="rId2"/>
            <a:stretch>
              <a:fillRect/>
            </a:stretch>
          </a:blipFill>
        </p:spPr>
        <p:txBody>
          <a:bodyPr/>
          <a:lstStyle/>
          <a:p>
            <a:endParaRPr lang="sv-SE"/>
          </a:p>
        </p:txBody>
      </p:sp>
      <p:sp>
        <p:nvSpPr>
          <p:cNvPr id="3" name="Freeform 3"/>
          <p:cNvSpPr/>
          <p:nvPr/>
        </p:nvSpPr>
        <p:spPr>
          <a:xfrm>
            <a:off x="9873075" y="2533003"/>
            <a:ext cx="5866286" cy="5220995"/>
          </a:xfrm>
          <a:custGeom>
            <a:avLst/>
            <a:gdLst/>
            <a:ahLst/>
            <a:cxnLst/>
            <a:rect l="l" t="t" r="r" b="b"/>
            <a:pathLst>
              <a:path w="5866286" h="5220995">
                <a:moveTo>
                  <a:pt x="0" y="0"/>
                </a:moveTo>
                <a:lnTo>
                  <a:pt x="5866286" y="0"/>
                </a:lnTo>
                <a:lnTo>
                  <a:pt x="5866286" y="5220994"/>
                </a:lnTo>
                <a:lnTo>
                  <a:pt x="0" y="522099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sv-SE"/>
          </a:p>
        </p:txBody>
      </p:sp>
      <p:sp>
        <p:nvSpPr>
          <p:cNvPr id="4" name="TextBox 4"/>
          <p:cNvSpPr txBox="1"/>
          <p:nvPr/>
        </p:nvSpPr>
        <p:spPr>
          <a:xfrm>
            <a:off x="1028700" y="971550"/>
            <a:ext cx="5257081" cy="423814"/>
          </a:xfrm>
          <a:prstGeom prst="rect">
            <a:avLst/>
          </a:prstGeom>
        </p:spPr>
        <p:txBody>
          <a:bodyPr lIns="0" tIns="0" rIns="0" bIns="0" rtlCol="0" anchor="t">
            <a:spAutoFit/>
          </a:bodyPr>
          <a:lstStyle/>
          <a:p>
            <a:pPr algn="l">
              <a:lnSpc>
                <a:spcPts val="3415"/>
              </a:lnSpc>
              <a:spcBef>
                <a:spcPct val="0"/>
              </a:spcBef>
            </a:pPr>
            <a:r>
              <a:rPr lang="en-US" sz="2439">
                <a:solidFill>
                  <a:srgbClr val="000000"/>
                </a:solidFill>
                <a:latin typeface="Museo Sans 2"/>
                <a:ea typeface="Museo Sans 2"/>
                <a:cs typeface="Museo Sans 2"/>
                <a:sym typeface="Museo Sans 2"/>
              </a:rPr>
              <a:t>4. Benefit/Fördelar</a:t>
            </a:r>
          </a:p>
        </p:txBody>
      </p:sp>
      <p:sp>
        <p:nvSpPr>
          <p:cNvPr id="5" name="TextBox 5"/>
          <p:cNvSpPr txBox="1"/>
          <p:nvPr/>
        </p:nvSpPr>
        <p:spPr>
          <a:xfrm>
            <a:off x="1028700" y="1768056"/>
            <a:ext cx="6771719" cy="4453958"/>
          </a:xfrm>
          <a:prstGeom prst="rect">
            <a:avLst/>
          </a:prstGeom>
        </p:spPr>
        <p:txBody>
          <a:bodyPr lIns="0" tIns="0" rIns="0" bIns="0" rtlCol="0" anchor="t">
            <a:spAutoFit/>
          </a:bodyPr>
          <a:lstStyle/>
          <a:p>
            <a:pPr algn="l">
              <a:lnSpc>
                <a:spcPts val="7036"/>
              </a:lnSpc>
            </a:pPr>
            <a:r>
              <a:rPr lang="en-US" sz="6339">
                <a:solidFill>
                  <a:srgbClr val="000000"/>
                </a:solidFill>
                <a:latin typeface="Museo Sans 5"/>
                <a:ea typeface="Museo Sans 5"/>
                <a:cs typeface="Museo Sans 5"/>
                <a:sym typeface="Museo Sans 5"/>
              </a:rPr>
              <a:t>Vilken konkret nytta och värde skapar din lösning för en kund/användare?</a:t>
            </a:r>
          </a:p>
        </p:txBody>
      </p:sp>
      <p:sp>
        <p:nvSpPr>
          <p:cNvPr id="6" name="TextBox 6"/>
          <p:cNvSpPr txBox="1"/>
          <p:nvPr/>
        </p:nvSpPr>
        <p:spPr>
          <a:xfrm>
            <a:off x="1028700" y="7935326"/>
            <a:ext cx="6771719" cy="1856374"/>
          </a:xfrm>
          <a:prstGeom prst="rect">
            <a:avLst/>
          </a:prstGeom>
        </p:spPr>
        <p:txBody>
          <a:bodyPr lIns="0" tIns="0" rIns="0" bIns="0" rtlCol="0" anchor="t">
            <a:spAutoFit/>
          </a:bodyPr>
          <a:lstStyle/>
          <a:p>
            <a:pPr algn="l">
              <a:lnSpc>
                <a:spcPts val="2155"/>
              </a:lnSpc>
            </a:pPr>
            <a:r>
              <a:rPr lang="en-US" sz="1539">
                <a:solidFill>
                  <a:srgbClr val="000000"/>
                </a:solidFill>
                <a:latin typeface="Museo Sans 6"/>
                <a:ea typeface="Museo Sans 6"/>
                <a:cs typeface="Museo Sans 6"/>
                <a:sym typeface="Museo Sans 6"/>
              </a:rPr>
              <a:t>Vad vinner kunden på att använda produkten/tjänsten?</a:t>
            </a:r>
          </a:p>
          <a:p>
            <a:pPr algn="l">
              <a:lnSpc>
                <a:spcPts val="2155"/>
              </a:lnSpc>
            </a:pPr>
            <a:r>
              <a:rPr lang="en-US" sz="1539">
                <a:solidFill>
                  <a:srgbClr val="000000"/>
                </a:solidFill>
                <a:latin typeface="Museo Sans 6"/>
                <a:ea typeface="Museo Sans 6"/>
                <a:cs typeface="Museo Sans 6"/>
                <a:sym typeface="Museo Sans 6"/>
              </a:rPr>
              <a:t>Hur förbättras deras liv, hälsa, ekonomi eller arbete?</a:t>
            </a:r>
          </a:p>
          <a:p>
            <a:pPr algn="l">
              <a:lnSpc>
                <a:spcPts val="2155"/>
              </a:lnSpc>
            </a:pPr>
            <a:r>
              <a:rPr lang="en-US" sz="1539">
                <a:solidFill>
                  <a:srgbClr val="000000"/>
                </a:solidFill>
                <a:latin typeface="Museo Sans 6"/>
                <a:ea typeface="Museo Sans 6"/>
                <a:cs typeface="Museo Sans 6"/>
                <a:sym typeface="Museo Sans 6"/>
              </a:rPr>
              <a:t>Vilka problem elimineras eller förenklas?</a:t>
            </a:r>
          </a:p>
          <a:p>
            <a:pPr algn="l">
              <a:lnSpc>
                <a:spcPts val="2155"/>
              </a:lnSpc>
            </a:pPr>
            <a:r>
              <a:rPr lang="en-US" sz="1539">
                <a:solidFill>
                  <a:srgbClr val="000000"/>
                </a:solidFill>
                <a:latin typeface="Museo Sans 6"/>
                <a:ea typeface="Museo Sans 6"/>
                <a:cs typeface="Museo Sans 6"/>
                <a:sym typeface="Museo Sans 6"/>
              </a:rPr>
              <a:t>Redogör för statistik, mätbara resultat eller antaganden som din lösning bygger på.  TIPS! Plocka dina insikter från ditt VPC-arbete och NABC-modellen!</a:t>
            </a:r>
          </a:p>
          <a:p>
            <a:pPr algn="l">
              <a:lnSpc>
                <a:spcPts val="2155"/>
              </a:lnSpc>
              <a:spcBef>
                <a:spcPct val="0"/>
              </a:spcBef>
            </a:pPr>
            <a:endParaRPr lang="en-US" sz="1539">
              <a:solidFill>
                <a:srgbClr val="000000"/>
              </a:solidFill>
              <a:latin typeface="Museo Sans 6"/>
              <a:ea typeface="Museo Sans 6"/>
              <a:cs typeface="Museo Sans 6"/>
              <a:sym typeface="Museo Sans 6"/>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DE8E8"/>
        </a:solidFill>
        <a:effectLst/>
      </p:bgPr>
    </p:bg>
    <p:spTree>
      <p:nvGrpSpPr>
        <p:cNvPr id="1" name=""/>
        <p:cNvGrpSpPr/>
        <p:nvPr/>
      </p:nvGrpSpPr>
      <p:grpSpPr>
        <a:xfrm>
          <a:off x="0" y="0"/>
          <a:ext cx="0" cy="0"/>
          <a:chOff x="0" y="0"/>
          <a:chExt cx="0" cy="0"/>
        </a:xfrm>
      </p:grpSpPr>
      <p:sp>
        <p:nvSpPr>
          <p:cNvPr id="2" name="Freeform 2"/>
          <p:cNvSpPr/>
          <p:nvPr/>
        </p:nvSpPr>
        <p:spPr>
          <a:xfrm>
            <a:off x="16234430" y="9023508"/>
            <a:ext cx="1571084" cy="846031"/>
          </a:xfrm>
          <a:custGeom>
            <a:avLst/>
            <a:gdLst/>
            <a:ahLst/>
            <a:cxnLst/>
            <a:rect l="l" t="t" r="r" b="b"/>
            <a:pathLst>
              <a:path w="1571084" h="846031">
                <a:moveTo>
                  <a:pt x="0" y="0"/>
                </a:moveTo>
                <a:lnTo>
                  <a:pt x="1571084" y="0"/>
                </a:lnTo>
                <a:lnTo>
                  <a:pt x="1571084" y="846031"/>
                </a:lnTo>
                <a:lnTo>
                  <a:pt x="0" y="846031"/>
                </a:lnTo>
                <a:lnTo>
                  <a:pt x="0" y="0"/>
                </a:lnTo>
                <a:close/>
              </a:path>
            </a:pathLst>
          </a:custGeom>
          <a:blipFill>
            <a:blip r:embed="rId2"/>
            <a:stretch>
              <a:fillRect/>
            </a:stretch>
          </a:blipFill>
        </p:spPr>
        <p:txBody>
          <a:bodyPr/>
          <a:lstStyle/>
          <a:p>
            <a:endParaRPr lang="sv-SE"/>
          </a:p>
        </p:txBody>
      </p:sp>
      <p:sp>
        <p:nvSpPr>
          <p:cNvPr id="3" name="Freeform 3"/>
          <p:cNvSpPr/>
          <p:nvPr/>
        </p:nvSpPr>
        <p:spPr>
          <a:xfrm>
            <a:off x="9154332" y="1889245"/>
            <a:ext cx="1272126" cy="1272126"/>
          </a:xfrm>
          <a:custGeom>
            <a:avLst/>
            <a:gdLst/>
            <a:ahLst/>
            <a:cxnLst/>
            <a:rect l="l" t="t" r="r" b="b"/>
            <a:pathLst>
              <a:path w="1272126" h="1272126">
                <a:moveTo>
                  <a:pt x="0" y="0"/>
                </a:moveTo>
                <a:lnTo>
                  <a:pt x="1272126" y="0"/>
                </a:lnTo>
                <a:lnTo>
                  <a:pt x="1272126" y="1272126"/>
                </a:lnTo>
                <a:lnTo>
                  <a:pt x="0" y="1272126"/>
                </a:lnTo>
                <a:lnTo>
                  <a:pt x="0" y="0"/>
                </a:lnTo>
                <a:close/>
              </a:path>
            </a:pathLst>
          </a:custGeom>
          <a:blipFill>
            <a:blip r:embed="rId3"/>
            <a:stretch>
              <a:fillRect/>
            </a:stretch>
          </a:blipFill>
        </p:spPr>
        <p:txBody>
          <a:bodyPr/>
          <a:lstStyle/>
          <a:p>
            <a:endParaRPr lang="sv-SE"/>
          </a:p>
        </p:txBody>
      </p:sp>
      <p:sp>
        <p:nvSpPr>
          <p:cNvPr id="4" name="Freeform 4"/>
          <p:cNvSpPr/>
          <p:nvPr/>
        </p:nvSpPr>
        <p:spPr>
          <a:xfrm>
            <a:off x="10559808" y="1889245"/>
            <a:ext cx="1272126" cy="1272126"/>
          </a:xfrm>
          <a:custGeom>
            <a:avLst/>
            <a:gdLst/>
            <a:ahLst/>
            <a:cxnLst/>
            <a:rect l="l" t="t" r="r" b="b"/>
            <a:pathLst>
              <a:path w="1272126" h="1272126">
                <a:moveTo>
                  <a:pt x="0" y="0"/>
                </a:moveTo>
                <a:lnTo>
                  <a:pt x="1272126" y="0"/>
                </a:lnTo>
                <a:lnTo>
                  <a:pt x="1272126" y="1272126"/>
                </a:lnTo>
                <a:lnTo>
                  <a:pt x="0" y="1272126"/>
                </a:lnTo>
                <a:lnTo>
                  <a:pt x="0" y="0"/>
                </a:lnTo>
                <a:close/>
              </a:path>
            </a:pathLst>
          </a:custGeom>
          <a:blipFill>
            <a:blip r:embed="rId4"/>
            <a:stretch>
              <a:fillRect/>
            </a:stretch>
          </a:blipFill>
        </p:spPr>
        <p:txBody>
          <a:bodyPr/>
          <a:lstStyle/>
          <a:p>
            <a:endParaRPr lang="sv-SE"/>
          </a:p>
        </p:txBody>
      </p:sp>
      <p:sp>
        <p:nvSpPr>
          <p:cNvPr id="5" name="Freeform 5"/>
          <p:cNvSpPr/>
          <p:nvPr/>
        </p:nvSpPr>
        <p:spPr>
          <a:xfrm>
            <a:off x="11965284" y="1889245"/>
            <a:ext cx="1272126" cy="1272126"/>
          </a:xfrm>
          <a:custGeom>
            <a:avLst/>
            <a:gdLst/>
            <a:ahLst/>
            <a:cxnLst/>
            <a:rect l="l" t="t" r="r" b="b"/>
            <a:pathLst>
              <a:path w="1272126" h="1272126">
                <a:moveTo>
                  <a:pt x="0" y="0"/>
                </a:moveTo>
                <a:lnTo>
                  <a:pt x="1272126" y="0"/>
                </a:lnTo>
                <a:lnTo>
                  <a:pt x="1272126" y="1272126"/>
                </a:lnTo>
                <a:lnTo>
                  <a:pt x="0" y="1272126"/>
                </a:lnTo>
                <a:lnTo>
                  <a:pt x="0" y="0"/>
                </a:lnTo>
                <a:close/>
              </a:path>
            </a:pathLst>
          </a:custGeom>
          <a:blipFill>
            <a:blip r:embed="rId5"/>
            <a:stretch>
              <a:fillRect/>
            </a:stretch>
          </a:blipFill>
        </p:spPr>
        <p:txBody>
          <a:bodyPr/>
          <a:lstStyle/>
          <a:p>
            <a:endParaRPr lang="sv-SE"/>
          </a:p>
        </p:txBody>
      </p:sp>
      <p:sp>
        <p:nvSpPr>
          <p:cNvPr id="6" name="Freeform 6"/>
          <p:cNvSpPr/>
          <p:nvPr/>
        </p:nvSpPr>
        <p:spPr>
          <a:xfrm>
            <a:off x="13370760" y="1889245"/>
            <a:ext cx="1272126" cy="1272126"/>
          </a:xfrm>
          <a:custGeom>
            <a:avLst/>
            <a:gdLst/>
            <a:ahLst/>
            <a:cxnLst/>
            <a:rect l="l" t="t" r="r" b="b"/>
            <a:pathLst>
              <a:path w="1272126" h="1272126">
                <a:moveTo>
                  <a:pt x="0" y="0"/>
                </a:moveTo>
                <a:lnTo>
                  <a:pt x="1272127" y="0"/>
                </a:lnTo>
                <a:lnTo>
                  <a:pt x="1272127" y="1272126"/>
                </a:lnTo>
                <a:lnTo>
                  <a:pt x="0" y="1272126"/>
                </a:lnTo>
                <a:lnTo>
                  <a:pt x="0" y="0"/>
                </a:lnTo>
                <a:close/>
              </a:path>
            </a:pathLst>
          </a:custGeom>
          <a:blipFill>
            <a:blip r:embed="rId6"/>
            <a:stretch>
              <a:fillRect/>
            </a:stretch>
          </a:blipFill>
        </p:spPr>
        <p:txBody>
          <a:bodyPr/>
          <a:lstStyle/>
          <a:p>
            <a:endParaRPr lang="sv-SE"/>
          </a:p>
        </p:txBody>
      </p:sp>
      <p:sp>
        <p:nvSpPr>
          <p:cNvPr id="7" name="Freeform 7"/>
          <p:cNvSpPr/>
          <p:nvPr/>
        </p:nvSpPr>
        <p:spPr>
          <a:xfrm>
            <a:off x="14776237" y="1889245"/>
            <a:ext cx="1272126" cy="1272126"/>
          </a:xfrm>
          <a:custGeom>
            <a:avLst/>
            <a:gdLst/>
            <a:ahLst/>
            <a:cxnLst/>
            <a:rect l="l" t="t" r="r" b="b"/>
            <a:pathLst>
              <a:path w="1272126" h="1272126">
                <a:moveTo>
                  <a:pt x="0" y="0"/>
                </a:moveTo>
                <a:lnTo>
                  <a:pt x="1272126" y="0"/>
                </a:lnTo>
                <a:lnTo>
                  <a:pt x="1272126" y="1272126"/>
                </a:lnTo>
                <a:lnTo>
                  <a:pt x="0" y="1272126"/>
                </a:lnTo>
                <a:lnTo>
                  <a:pt x="0" y="0"/>
                </a:lnTo>
                <a:close/>
              </a:path>
            </a:pathLst>
          </a:custGeom>
          <a:blipFill>
            <a:blip r:embed="rId7"/>
            <a:stretch>
              <a:fillRect/>
            </a:stretch>
          </a:blipFill>
        </p:spPr>
        <p:txBody>
          <a:bodyPr/>
          <a:lstStyle/>
          <a:p>
            <a:endParaRPr lang="sv-SE"/>
          </a:p>
        </p:txBody>
      </p:sp>
      <p:sp>
        <p:nvSpPr>
          <p:cNvPr id="8" name="Freeform 8"/>
          <p:cNvSpPr/>
          <p:nvPr/>
        </p:nvSpPr>
        <p:spPr>
          <a:xfrm>
            <a:off x="9192860" y="3333297"/>
            <a:ext cx="1272126" cy="1272126"/>
          </a:xfrm>
          <a:custGeom>
            <a:avLst/>
            <a:gdLst/>
            <a:ahLst/>
            <a:cxnLst/>
            <a:rect l="l" t="t" r="r" b="b"/>
            <a:pathLst>
              <a:path w="1272126" h="1272126">
                <a:moveTo>
                  <a:pt x="0" y="0"/>
                </a:moveTo>
                <a:lnTo>
                  <a:pt x="1272126" y="0"/>
                </a:lnTo>
                <a:lnTo>
                  <a:pt x="1272126" y="1272126"/>
                </a:lnTo>
                <a:lnTo>
                  <a:pt x="0" y="1272126"/>
                </a:lnTo>
                <a:lnTo>
                  <a:pt x="0" y="0"/>
                </a:lnTo>
                <a:close/>
              </a:path>
            </a:pathLst>
          </a:custGeom>
          <a:blipFill>
            <a:blip r:embed="rId8"/>
            <a:stretch>
              <a:fillRect/>
            </a:stretch>
          </a:blipFill>
        </p:spPr>
        <p:txBody>
          <a:bodyPr/>
          <a:lstStyle/>
          <a:p>
            <a:endParaRPr lang="sv-SE"/>
          </a:p>
        </p:txBody>
      </p:sp>
      <p:sp>
        <p:nvSpPr>
          <p:cNvPr id="9" name="Freeform 9"/>
          <p:cNvSpPr/>
          <p:nvPr/>
        </p:nvSpPr>
        <p:spPr>
          <a:xfrm>
            <a:off x="10598336" y="3333297"/>
            <a:ext cx="1272126" cy="1272126"/>
          </a:xfrm>
          <a:custGeom>
            <a:avLst/>
            <a:gdLst/>
            <a:ahLst/>
            <a:cxnLst/>
            <a:rect l="l" t="t" r="r" b="b"/>
            <a:pathLst>
              <a:path w="1272126" h="1272126">
                <a:moveTo>
                  <a:pt x="0" y="0"/>
                </a:moveTo>
                <a:lnTo>
                  <a:pt x="1272126" y="0"/>
                </a:lnTo>
                <a:lnTo>
                  <a:pt x="1272126" y="1272126"/>
                </a:lnTo>
                <a:lnTo>
                  <a:pt x="0" y="1272126"/>
                </a:lnTo>
                <a:lnTo>
                  <a:pt x="0" y="0"/>
                </a:lnTo>
                <a:close/>
              </a:path>
            </a:pathLst>
          </a:custGeom>
          <a:blipFill>
            <a:blip r:embed="rId9"/>
            <a:stretch>
              <a:fillRect/>
            </a:stretch>
          </a:blipFill>
        </p:spPr>
        <p:txBody>
          <a:bodyPr/>
          <a:lstStyle/>
          <a:p>
            <a:endParaRPr lang="sv-SE"/>
          </a:p>
        </p:txBody>
      </p:sp>
      <p:sp>
        <p:nvSpPr>
          <p:cNvPr id="10" name="Freeform 10"/>
          <p:cNvSpPr/>
          <p:nvPr/>
        </p:nvSpPr>
        <p:spPr>
          <a:xfrm>
            <a:off x="11965284" y="3333297"/>
            <a:ext cx="1272126" cy="1272126"/>
          </a:xfrm>
          <a:custGeom>
            <a:avLst/>
            <a:gdLst/>
            <a:ahLst/>
            <a:cxnLst/>
            <a:rect l="l" t="t" r="r" b="b"/>
            <a:pathLst>
              <a:path w="1272126" h="1272126">
                <a:moveTo>
                  <a:pt x="0" y="0"/>
                </a:moveTo>
                <a:lnTo>
                  <a:pt x="1272126" y="0"/>
                </a:lnTo>
                <a:lnTo>
                  <a:pt x="1272126" y="1272126"/>
                </a:lnTo>
                <a:lnTo>
                  <a:pt x="0" y="1272126"/>
                </a:lnTo>
                <a:lnTo>
                  <a:pt x="0" y="0"/>
                </a:lnTo>
                <a:close/>
              </a:path>
            </a:pathLst>
          </a:custGeom>
          <a:blipFill>
            <a:blip r:embed="rId10"/>
            <a:stretch>
              <a:fillRect/>
            </a:stretch>
          </a:blipFill>
        </p:spPr>
        <p:txBody>
          <a:bodyPr/>
          <a:lstStyle/>
          <a:p>
            <a:endParaRPr lang="sv-SE"/>
          </a:p>
        </p:txBody>
      </p:sp>
      <p:sp>
        <p:nvSpPr>
          <p:cNvPr id="11" name="Freeform 11"/>
          <p:cNvSpPr/>
          <p:nvPr/>
        </p:nvSpPr>
        <p:spPr>
          <a:xfrm>
            <a:off x="13370760" y="3333297"/>
            <a:ext cx="1272126" cy="1272126"/>
          </a:xfrm>
          <a:custGeom>
            <a:avLst/>
            <a:gdLst/>
            <a:ahLst/>
            <a:cxnLst/>
            <a:rect l="l" t="t" r="r" b="b"/>
            <a:pathLst>
              <a:path w="1272126" h="1272126">
                <a:moveTo>
                  <a:pt x="0" y="0"/>
                </a:moveTo>
                <a:lnTo>
                  <a:pt x="1272127" y="0"/>
                </a:lnTo>
                <a:lnTo>
                  <a:pt x="1272127" y="1272126"/>
                </a:lnTo>
                <a:lnTo>
                  <a:pt x="0" y="1272126"/>
                </a:lnTo>
                <a:lnTo>
                  <a:pt x="0" y="0"/>
                </a:lnTo>
                <a:close/>
              </a:path>
            </a:pathLst>
          </a:custGeom>
          <a:blipFill>
            <a:blip r:embed="rId11"/>
            <a:stretch>
              <a:fillRect/>
            </a:stretch>
          </a:blipFill>
        </p:spPr>
        <p:txBody>
          <a:bodyPr/>
          <a:lstStyle/>
          <a:p>
            <a:endParaRPr lang="sv-SE"/>
          </a:p>
        </p:txBody>
      </p:sp>
      <p:sp>
        <p:nvSpPr>
          <p:cNvPr id="12" name="Freeform 12"/>
          <p:cNvSpPr/>
          <p:nvPr/>
        </p:nvSpPr>
        <p:spPr>
          <a:xfrm>
            <a:off x="14776237" y="3333297"/>
            <a:ext cx="1272126" cy="1272126"/>
          </a:xfrm>
          <a:custGeom>
            <a:avLst/>
            <a:gdLst/>
            <a:ahLst/>
            <a:cxnLst/>
            <a:rect l="l" t="t" r="r" b="b"/>
            <a:pathLst>
              <a:path w="1272126" h="1272126">
                <a:moveTo>
                  <a:pt x="0" y="0"/>
                </a:moveTo>
                <a:lnTo>
                  <a:pt x="1272126" y="0"/>
                </a:lnTo>
                <a:lnTo>
                  <a:pt x="1272126" y="1272126"/>
                </a:lnTo>
                <a:lnTo>
                  <a:pt x="0" y="1272126"/>
                </a:lnTo>
                <a:lnTo>
                  <a:pt x="0" y="0"/>
                </a:lnTo>
                <a:close/>
              </a:path>
            </a:pathLst>
          </a:custGeom>
          <a:blipFill>
            <a:blip r:embed="rId12"/>
            <a:stretch>
              <a:fillRect/>
            </a:stretch>
          </a:blipFill>
        </p:spPr>
        <p:txBody>
          <a:bodyPr/>
          <a:lstStyle/>
          <a:p>
            <a:endParaRPr lang="sv-SE"/>
          </a:p>
        </p:txBody>
      </p:sp>
      <p:sp>
        <p:nvSpPr>
          <p:cNvPr id="13" name="Freeform 13"/>
          <p:cNvSpPr/>
          <p:nvPr/>
        </p:nvSpPr>
        <p:spPr>
          <a:xfrm>
            <a:off x="9144000" y="4776873"/>
            <a:ext cx="1272126" cy="1272126"/>
          </a:xfrm>
          <a:custGeom>
            <a:avLst/>
            <a:gdLst/>
            <a:ahLst/>
            <a:cxnLst/>
            <a:rect l="l" t="t" r="r" b="b"/>
            <a:pathLst>
              <a:path w="1272126" h="1272126">
                <a:moveTo>
                  <a:pt x="0" y="0"/>
                </a:moveTo>
                <a:lnTo>
                  <a:pt x="1272126" y="0"/>
                </a:lnTo>
                <a:lnTo>
                  <a:pt x="1272126" y="1272126"/>
                </a:lnTo>
                <a:lnTo>
                  <a:pt x="0" y="1272126"/>
                </a:lnTo>
                <a:lnTo>
                  <a:pt x="0" y="0"/>
                </a:lnTo>
                <a:close/>
              </a:path>
            </a:pathLst>
          </a:custGeom>
          <a:blipFill>
            <a:blip r:embed="rId13"/>
            <a:stretch>
              <a:fillRect/>
            </a:stretch>
          </a:blipFill>
        </p:spPr>
        <p:txBody>
          <a:bodyPr/>
          <a:lstStyle/>
          <a:p>
            <a:endParaRPr lang="sv-SE"/>
          </a:p>
        </p:txBody>
      </p:sp>
      <p:sp>
        <p:nvSpPr>
          <p:cNvPr id="14" name="Freeform 14"/>
          <p:cNvSpPr/>
          <p:nvPr/>
        </p:nvSpPr>
        <p:spPr>
          <a:xfrm>
            <a:off x="10598336" y="4776873"/>
            <a:ext cx="1272126" cy="1272126"/>
          </a:xfrm>
          <a:custGeom>
            <a:avLst/>
            <a:gdLst/>
            <a:ahLst/>
            <a:cxnLst/>
            <a:rect l="l" t="t" r="r" b="b"/>
            <a:pathLst>
              <a:path w="1272126" h="1272126">
                <a:moveTo>
                  <a:pt x="0" y="0"/>
                </a:moveTo>
                <a:lnTo>
                  <a:pt x="1272126" y="0"/>
                </a:lnTo>
                <a:lnTo>
                  <a:pt x="1272126" y="1272126"/>
                </a:lnTo>
                <a:lnTo>
                  <a:pt x="0" y="1272126"/>
                </a:lnTo>
                <a:lnTo>
                  <a:pt x="0" y="0"/>
                </a:lnTo>
                <a:close/>
              </a:path>
            </a:pathLst>
          </a:custGeom>
          <a:blipFill>
            <a:blip r:embed="rId14"/>
            <a:stretch>
              <a:fillRect/>
            </a:stretch>
          </a:blipFill>
        </p:spPr>
        <p:txBody>
          <a:bodyPr/>
          <a:lstStyle/>
          <a:p>
            <a:endParaRPr lang="sv-SE"/>
          </a:p>
        </p:txBody>
      </p:sp>
      <p:sp>
        <p:nvSpPr>
          <p:cNvPr id="15" name="Freeform 15"/>
          <p:cNvSpPr/>
          <p:nvPr/>
        </p:nvSpPr>
        <p:spPr>
          <a:xfrm>
            <a:off x="11965284" y="4776873"/>
            <a:ext cx="1272126" cy="1272126"/>
          </a:xfrm>
          <a:custGeom>
            <a:avLst/>
            <a:gdLst/>
            <a:ahLst/>
            <a:cxnLst/>
            <a:rect l="l" t="t" r="r" b="b"/>
            <a:pathLst>
              <a:path w="1272126" h="1272126">
                <a:moveTo>
                  <a:pt x="0" y="0"/>
                </a:moveTo>
                <a:lnTo>
                  <a:pt x="1272126" y="0"/>
                </a:lnTo>
                <a:lnTo>
                  <a:pt x="1272126" y="1272126"/>
                </a:lnTo>
                <a:lnTo>
                  <a:pt x="0" y="1272126"/>
                </a:lnTo>
                <a:lnTo>
                  <a:pt x="0" y="0"/>
                </a:lnTo>
                <a:close/>
              </a:path>
            </a:pathLst>
          </a:custGeom>
          <a:blipFill>
            <a:blip r:embed="rId15"/>
            <a:stretch>
              <a:fillRect/>
            </a:stretch>
          </a:blipFill>
        </p:spPr>
        <p:txBody>
          <a:bodyPr/>
          <a:lstStyle/>
          <a:p>
            <a:endParaRPr lang="sv-SE"/>
          </a:p>
        </p:txBody>
      </p:sp>
      <p:sp>
        <p:nvSpPr>
          <p:cNvPr id="16" name="Freeform 16"/>
          <p:cNvSpPr/>
          <p:nvPr/>
        </p:nvSpPr>
        <p:spPr>
          <a:xfrm>
            <a:off x="13370760" y="4776873"/>
            <a:ext cx="1272126" cy="1272126"/>
          </a:xfrm>
          <a:custGeom>
            <a:avLst/>
            <a:gdLst/>
            <a:ahLst/>
            <a:cxnLst/>
            <a:rect l="l" t="t" r="r" b="b"/>
            <a:pathLst>
              <a:path w="1272126" h="1272126">
                <a:moveTo>
                  <a:pt x="0" y="0"/>
                </a:moveTo>
                <a:lnTo>
                  <a:pt x="1272127" y="0"/>
                </a:lnTo>
                <a:lnTo>
                  <a:pt x="1272127" y="1272126"/>
                </a:lnTo>
                <a:lnTo>
                  <a:pt x="0" y="1272126"/>
                </a:lnTo>
                <a:lnTo>
                  <a:pt x="0" y="0"/>
                </a:lnTo>
                <a:close/>
              </a:path>
            </a:pathLst>
          </a:custGeom>
          <a:blipFill>
            <a:blip r:embed="rId16"/>
            <a:stretch>
              <a:fillRect/>
            </a:stretch>
          </a:blipFill>
        </p:spPr>
        <p:txBody>
          <a:bodyPr/>
          <a:lstStyle/>
          <a:p>
            <a:endParaRPr lang="sv-SE"/>
          </a:p>
        </p:txBody>
      </p:sp>
      <p:sp>
        <p:nvSpPr>
          <p:cNvPr id="17" name="Freeform 17"/>
          <p:cNvSpPr/>
          <p:nvPr/>
        </p:nvSpPr>
        <p:spPr>
          <a:xfrm>
            <a:off x="14776237" y="4776873"/>
            <a:ext cx="1272126" cy="1272126"/>
          </a:xfrm>
          <a:custGeom>
            <a:avLst/>
            <a:gdLst/>
            <a:ahLst/>
            <a:cxnLst/>
            <a:rect l="l" t="t" r="r" b="b"/>
            <a:pathLst>
              <a:path w="1272126" h="1272126">
                <a:moveTo>
                  <a:pt x="0" y="0"/>
                </a:moveTo>
                <a:lnTo>
                  <a:pt x="1272126" y="0"/>
                </a:lnTo>
                <a:lnTo>
                  <a:pt x="1272126" y="1272126"/>
                </a:lnTo>
                <a:lnTo>
                  <a:pt x="0" y="1272126"/>
                </a:lnTo>
                <a:lnTo>
                  <a:pt x="0" y="0"/>
                </a:lnTo>
                <a:close/>
              </a:path>
            </a:pathLst>
          </a:custGeom>
          <a:blipFill>
            <a:blip r:embed="rId17"/>
            <a:stretch>
              <a:fillRect/>
            </a:stretch>
          </a:blipFill>
        </p:spPr>
        <p:txBody>
          <a:bodyPr/>
          <a:lstStyle/>
          <a:p>
            <a:endParaRPr lang="sv-SE"/>
          </a:p>
        </p:txBody>
      </p:sp>
      <p:sp>
        <p:nvSpPr>
          <p:cNvPr id="18" name="Freeform 18"/>
          <p:cNvSpPr/>
          <p:nvPr/>
        </p:nvSpPr>
        <p:spPr>
          <a:xfrm>
            <a:off x="9154332" y="6220449"/>
            <a:ext cx="1310654" cy="1310654"/>
          </a:xfrm>
          <a:custGeom>
            <a:avLst/>
            <a:gdLst/>
            <a:ahLst/>
            <a:cxnLst/>
            <a:rect l="l" t="t" r="r" b="b"/>
            <a:pathLst>
              <a:path w="1310654" h="1310654">
                <a:moveTo>
                  <a:pt x="0" y="0"/>
                </a:moveTo>
                <a:lnTo>
                  <a:pt x="1310654" y="0"/>
                </a:lnTo>
                <a:lnTo>
                  <a:pt x="1310654" y="1310655"/>
                </a:lnTo>
                <a:lnTo>
                  <a:pt x="0" y="1310655"/>
                </a:lnTo>
                <a:lnTo>
                  <a:pt x="0" y="0"/>
                </a:lnTo>
                <a:close/>
              </a:path>
            </a:pathLst>
          </a:custGeom>
          <a:blipFill>
            <a:blip r:embed="rId18"/>
            <a:stretch>
              <a:fillRect/>
            </a:stretch>
          </a:blipFill>
        </p:spPr>
        <p:txBody>
          <a:bodyPr/>
          <a:lstStyle/>
          <a:p>
            <a:endParaRPr lang="sv-SE"/>
          </a:p>
        </p:txBody>
      </p:sp>
      <p:sp>
        <p:nvSpPr>
          <p:cNvPr id="19" name="Freeform 19"/>
          <p:cNvSpPr/>
          <p:nvPr/>
        </p:nvSpPr>
        <p:spPr>
          <a:xfrm>
            <a:off x="10654630" y="6220449"/>
            <a:ext cx="1310654" cy="1310654"/>
          </a:xfrm>
          <a:custGeom>
            <a:avLst/>
            <a:gdLst/>
            <a:ahLst/>
            <a:cxnLst/>
            <a:rect l="l" t="t" r="r" b="b"/>
            <a:pathLst>
              <a:path w="1310654" h="1310654">
                <a:moveTo>
                  <a:pt x="0" y="0"/>
                </a:moveTo>
                <a:lnTo>
                  <a:pt x="1310654" y="0"/>
                </a:lnTo>
                <a:lnTo>
                  <a:pt x="1310654" y="1310655"/>
                </a:lnTo>
                <a:lnTo>
                  <a:pt x="0" y="1310655"/>
                </a:lnTo>
                <a:lnTo>
                  <a:pt x="0" y="0"/>
                </a:lnTo>
                <a:close/>
              </a:path>
            </a:pathLst>
          </a:custGeom>
          <a:blipFill>
            <a:blip r:embed="rId19"/>
            <a:stretch>
              <a:fillRect/>
            </a:stretch>
          </a:blipFill>
        </p:spPr>
        <p:txBody>
          <a:bodyPr/>
          <a:lstStyle/>
          <a:p>
            <a:endParaRPr lang="sv-SE"/>
          </a:p>
        </p:txBody>
      </p:sp>
      <p:sp>
        <p:nvSpPr>
          <p:cNvPr id="20" name="Freeform 20"/>
          <p:cNvSpPr/>
          <p:nvPr/>
        </p:nvSpPr>
        <p:spPr>
          <a:xfrm>
            <a:off x="12155784" y="6299524"/>
            <a:ext cx="3544822" cy="2098232"/>
          </a:xfrm>
          <a:custGeom>
            <a:avLst/>
            <a:gdLst/>
            <a:ahLst/>
            <a:cxnLst/>
            <a:rect l="l" t="t" r="r" b="b"/>
            <a:pathLst>
              <a:path w="3544822" h="2098232">
                <a:moveTo>
                  <a:pt x="0" y="0"/>
                </a:moveTo>
                <a:lnTo>
                  <a:pt x="3544822" y="0"/>
                </a:lnTo>
                <a:lnTo>
                  <a:pt x="3544822" y="2098231"/>
                </a:lnTo>
                <a:lnTo>
                  <a:pt x="0" y="2098231"/>
                </a:lnTo>
                <a:lnTo>
                  <a:pt x="0" y="0"/>
                </a:lnTo>
                <a:close/>
              </a:path>
            </a:pathLst>
          </a:custGeom>
          <a:blipFill>
            <a:blip r:embed="rId20"/>
            <a:stretch>
              <a:fillRect/>
            </a:stretch>
          </a:blipFill>
        </p:spPr>
        <p:txBody>
          <a:bodyPr/>
          <a:lstStyle/>
          <a:p>
            <a:endParaRPr lang="sv-SE"/>
          </a:p>
        </p:txBody>
      </p:sp>
      <p:sp>
        <p:nvSpPr>
          <p:cNvPr id="21" name="TextBox 21"/>
          <p:cNvSpPr txBox="1"/>
          <p:nvPr/>
        </p:nvSpPr>
        <p:spPr>
          <a:xfrm>
            <a:off x="1028700" y="971550"/>
            <a:ext cx="9166630" cy="423814"/>
          </a:xfrm>
          <a:prstGeom prst="rect">
            <a:avLst/>
          </a:prstGeom>
        </p:spPr>
        <p:txBody>
          <a:bodyPr lIns="0" tIns="0" rIns="0" bIns="0" rtlCol="0" anchor="t">
            <a:spAutoFit/>
          </a:bodyPr>
          <a:lstStyle/>
          <a:p>
            <a:pPr algn="l">
              <a:lnSpc>
                <a:spcPts val="3415"/>
              </a:lnSpc>
              <a:spcBef>
                <a:spcPct val="0"/>
              </a:spcBef>
            </a:pPr>
            <a:r>
              <a:rPr lang="en-US" sz="2439">
                <a:solidFill>
                  <a:srgbClr val="000000"/>
                </a:solidFill>
                <a:latin typeface="Museo Sans 2"/>
                <a:ea typeface="Museo Sans 2"/>
                <a:cs typeface="Museo Sans 2"/>
                <a:sym typeface="Museo Sans 2"/>
              </a:rPr>
              <a:t>5. Mätbar impact med SDG:er (Sustainable Development Goals)</a:t>
            </a:r>
          </a:p>
        </p:txBody>
      </p:sp>
      <p:sp>
        <p:nvSpPr>
          <p:cNvPr id="22" name="TextBox 22"/>
          <p:cNvSpPr txBox="1"/>
          <p:nvPr/>
        </p:nvSpPr>
        <p:spPr>
          <a:xfrm>
            <a:off x="1028700" y="1768056"/>
            <a:ext cx="6771719" cy="4453958"/>
          </a:xfrm>
          <a:prstGeom prst="rect">
            <a:avLst/>
          </a:prstGeom>
        </p:spPr>
        <p:txBody>
          <a:bodyPr lIns="0" tIns="0" rIns="0" bIns="0" rtlCol="0" anchor="t">
            <a:spAutoFit/>
          </a:bodyPr>
          <a:lstStyle/>
          <a:p>
            <a:pPr algn="l">
              <a:lnSpc>
                <a:spcPts val="7036"/>
              </a:lnSpc>
            </a:pPr>
            <a:r>
              <a:rPr lang="en-US" sz="6339">
                <a:solidFill>
                  <a:srgbClr val="000000"/>
                </a:solidFill>
                <a:latin typeface="Museo Sans 5"/>
                <a:ea typeface="Museo Sans 5"/>
                <a:cs typeface="Museo Sans 5"/>
                <a:sym typeface="Museo Sans 5"/>
              </a:rPr>
              <a:t>På vilka sätt påverkar din lösning människor, miljö och ekonomi?</a:t>
            </a:r>
          </a:p>
        </p:txBody>
      </p:sp>
      <p:sp>
        <p:nvSpPr>
          <p:cNvPr id="23" name="TextBox 23"/>
          <p:cNvSpPr txBox="1"/>
          <p:nvPr/>
        </p:nvSpPr>
        <p:spPr>
          <a:xfrm>
            <a:off x="1028700" y="6946365"/>
            <a:ext cx="6771719" cy="2923174"/>
          </a:xfrm>
          <a:prstGeom prst="rect">
            <a:avLst/>
          </a:prstGeom>
        </p:spPr>
        <p:txBody>
          <a:bodyPr lIns="0" tIns="0" rIns="0" bIns="0" rtlCol="0" anchor="t">
            <a:spAutoFit/>
          </a:bodyPr>
          <a:lstStyle/>
          <a:p>
            <a:pPr algn="l">
              <a:lnSpc>
                <a:spcPts val="2155"/>
              </a:lnSpc>
            </a:pPr>
            <a:r>
              <a:rPr lang="en-US" sz="1539">
                <a:solidFill>
                  <a:srgbClr val="000000"/>
                </a:solidFill>
                <a:latin typeface="Museo Sans 6"/>
                <a:ea typeface="Museo Sans 6"/>
                <a:cs typeface="Museo Sans 6"/>
                <a:sym typeface="Museo Sans 6"/>
              </a:rPr>
              <a:t>Koppla din produkt eller tjänst till konkreta effekter för användare, samhälle eller miljö, och till relevanta Sustainable Development Goals (SDG).</a:t>
            </a:r>
          </a:p>
          <a:p>
            <a:pPr algn="l">
              <a:lnSpc>
                <a:spcPts val="2155"/>
              </a:lnSpc>
            </a:pPr>
            <a:r>
              <a:rPr lang="en-US" sz="1539">
                <a:solidFill>
                  <a:srgbClr val="000000"/>
                </a:solidFill>
                <a:latin typeface="Museo Sans 6"/>
                <a:ea typeface="Museo Sans 6"/>
                <a:cs typeface="Museo Sans 6"/>
                <a:sym typeface="Museo Sans 6"/>
              </a:rPr>
              <a:t>Reflektionsfrågor:</a:t>
            </a:r>
          </a:p>
          <a:p>
            <a:pPr marL="332359" lvl="1" indent="-166180" algn="l">
              <a:lnSpc>
                <a:spcPts val="2155"/>
              </a:lnSpc>
              <a:buFont typeface="Arial"/>
              <a:buChar char="•"/>
            </a:pPr>
            <a:r>
              <a:rPr lang="en-US" sz="1539">
                <a:solidFill>
                  <a:srgbClr val="000000"/>
                </a:solidFill>
                <a:latin typeface="Museo Sans 6"/>
                <a:ea typeface="Museo Sans 6"/>
                <a:cs typeface="Museo Sans 6"/>
                <a:sym typeface="Museo Sans 6"/>
              </a:rPr>
              <a:t>Vilka positiva förändringar skapar din lösning för kunden, samhället eller planeten?</a:t>
            </a:r>
          </a:p>
          <a:p>
            <a:pPr marL="332359" lvl="1" indent="-166180" algn="l">
              <a:lnSpc>
                <a:spcPts val="2155"/>
              </a:lnSpc>
              <a:buFont typeface="Arial"/>
              <a:buChar char="•"/>
            </a:pPr>
            <a:r>
              <a:rPr lang="en-US" sz="1539">
                <a:solidFill>
                  <a:srgbClr val="000000"/>
                </a:solidFill>
                <a:latin typeface="Museo Sans 6"/>
                <a:ea typeface="Museo Sans 6"/>
                <a:cs typeface="Museo Sans 6"/>
                <a:sym typeface="Museo Sans 6"/>
              </a:rPr>
              <a:t>Hur bidrar den till ett mer hållbart, hälsosamt eller effektivt sätt att leva och arbeta?</a:t>
            </a:r>
          </a:p>
          <a:p>
            <a:pPr marL="332359" lvl="1" indent="-166180" algn="l">
              <a:lnSpc>
                <a:spcPts val="2155"/>
              </a:lnSpc>
              <a:buFont typeface="Arial"/>
              <a:buChar char="•"/>
            </a:pPr>
            <a:r>
              <a:rPr lang="en-US" sz="1539">
                <a:solidFill>
                  <a:srgbClr val="000000"/>
                </a:solidFill>
                <a:latin typeface="Museo Sans 6"/>
                <a:ea typeface="Museo Sans 6"/>
                <a:cs typeface="Museo Sans 6"/>
                <a:sym typeface="Museo Sans 6"/>
              </a:rPr>
              <a:t>Vilka mätbara resultat kan du redan visa – eller förväntar dig att uppnå? (t.ex. tid, pengar, utsläpp, välmående, tillväxt)</a:t>
            </a:r>
          </a:p>
          <a:p>
            <a:pPr marL="332359" lvl="1" indent="-166180" algn="l">
              <a:lnSpc>
                <a:spcPts val="2155"/>
              </a:lnSpc>
              <a:buFont typeface="Arial"/>
              <a:buChar char="•"/>
            </a:pPr>
            <a:r>
              <a:rPr lang="en-US" sz="1539">
                <a:solidFill>
                  <a:srgbClr val="000000"/>
                </a:solidFill>
                <a:latin typeface="Museo Sans 6"/>
                <a:ea typeface="Museo Sans 6"/>
                <a:cs typeface="Museo Sans 6"/>
                <a:sym typeface="Museo Sans 6"/>
              </a:rPr>
              <a:t>Vilka globala mål (SDG) ligger närmast ditt syfte och varför?</a:t>
            </a:r>
          </a:p>
          <a:p>
            <a:pPr algn="l">
              <a:lnSpc>
                <a:spcPts val="2155"/>
              </a:lnSpc>
              <a:spcBef>
                <a:spcPct val="0"/>
              </a:spcBef>
            </a:pPr>
            <a:endParaRPr lang="en-US" sz="1539">
              <a:solidFill>
                <a:srgbClr val="000000"/>
              </a:solidFill>
              <a:latin typeface="Museo Sans 6"/>
              <a:ea typeface="Museo Sans 6"/>
              <a:cs typeface="Museo Sans 6"/>
              <a:sym typeface="Museo Sans 6"/>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DE8E8"/>
        </a:solidFill>
        <a:effectLst/>
      </p:bgPr>
    </p:bg>
    <p:spTree>
      <p:nvGrpSpPr>
        <p:cNvPr id="1" name=""/>
        <p:cNvGrpSpPr/>
        <p:nvPr/>
      </p:nvGrpSpPr>
      <p:grpSpPr>
        <a:xfrm>
          <a:off x="0" y="0"/>
          <a:ext cx="0" cy="0"/>
          <a:chOff x="0" y="0"/>
          <a:chExt cx="0" cy="0"/>
        </a:xfrm>
      </p:grpSpPr>
      <p:sp>
        <p:nvSpPr>
          <p:cNvPr id="2" name="Freeform 2"/>
          <p:cNvSpPr/>
          <p:nvPr/>
        </p:nvSpPr>
        <p:spPr>
          <a:xfrm>
            <a:off x="16234430" y="9023508"/>
            <a:ext cx="1571084" cy="846031"/>
          </a:xfrm>
          <a:custGeom>
            <a:avLst/>
            <a:gdLst/>
            <a:ahLst/>
            <a:cxnLst/>
            <a:rect l="l" t="t" r="r" b="b"/>
            <a:pathLst>
              <a:path w="1571084" h="846031">
                <a:moveTo>
                  <a:pt x="0" y="0"/>
                </a:moveTo>
                <a:lnTo>
                  <a:pt x="1571084" y="0"/>
                </a:lnTo>
                <a:lnTo>
                  <a:pt x="1571084" y="846031"/>
                </a:lnTo>
                <a:lnTo>
                  <a:pt x="0" y="846031"/>
                </a:lnTo>
                <a:lnTo>
                  <a:pt x="0" y="0"/>
                </a:lnTo>
                <a:close/>
              </a:path>
            </a:pathLst>
          </a:custGeom>
          <a:blipFill>
            <a:blip r:embed="rId2"/>
            <a:stretch>
              <a:fillRect/>
            </a:stretch>
          </a:blipFill>
        </p:spPr>
        <p:txBody>
          <a:bodyPr/>
          <a:lstStyle/>
          <a:p>
            <a:endParaRPr lang="sv-SE"/>
          </a:p>
        </p:txBody>
      </p:sp>
      <p:sp>
        <p:nvSpPr>
          <p:cNvPr id="3" name="Freeform 3"/>
          <p:cNvSpPr/>
          <p:nvPr/>
        </p:nvSpPr>
        <p:spPr>
          <a:xfrm>
            <a:off x="10515914" y="1720431"/>
            <a:ext cx="5117959" cy="5540415"/>
          </a:xfrm>
          <a:custGeom>
            <a:avLst/>
            <a:gdLst/>
            <a:ahLst/>
            <a:cxnLst/>
            <a:rect l="l" t="t" r="r" b="b"/>
            <a:pathLst>
              <a:path w="5117959" h="5540415">
                <a:moveTo>
                  <a:pt x="0" y="0"/>
                </a:moveTo>
                <a:lnTo>
                  <a:pt x="5117958" y="0"/>
                </a:lnTo>
                <a:lnTo>
                  <a:pt x="5117958" y="5540415"/>
                </a:lnTo>
                <a:lnTo>
                  <a:pt x="0" y="554041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sv-SE"/>
          </a:p>
        </p:txBody>
      </p:sp>
      <p:sp>
        <p:nvSpPr>
          <p:cNvPr id="4" name="TextBox 4"/>
          <p:cNvSpPr txBox="1"/>
          <p:nvPr/>
        </p:nvSpPr>
        <p:spPr>
          <a:xfrm>
            <a:off x="1028700" y="971550"/>
            <a:ext cx="5257081" cy="423814"/>
          </a:xfrm>
          <a:prstGeom prst="rect">
            <a:avLst/>
          </a:prstGeom>
        </p:spPr>
        <p:txBody>
          <a:bodyPr lIns="0" tIns="0" rIns="0" bIns="0" rtlCol="0" anchor="t">
            <a:spAutoFit/>
          </a:bodyPr>
          <a:lstStyle/>
          <a:p>
            <a:pPr algn="l">
              <a:lnSpc>
                <a:spcPts val="3415"/>
              </a:lnSpc>
              <a:spcBef>
                <a:spcPct val="0"/>
              </a:spcBef>
            </a:pPr>
            <a:r>
              <a:rPr lang="en-US" sz="2439">
                <a:solidFill>
                  <a:srgbClr val="000000"/>
                </a:solidFill>
                <a:latin typeface="Museo Sans 2"/>
                <a:ea typeface="Museo Sans 2"/>
                <a:cs typeface="Museo Sans 2"/>
                <a:sym typeface="Museo Sans 2"/>
              </a:rPr>
              <a:t>6. Competition/Konkurrens</a:t>
            </a:r>
          </a:p>
        </p:txBody>
      </p:sp>
      <p:sp>
        <p:nvSpPr>
          <p:cNvPr id="5" name="TextBox 5"/>
          <p:cNvSpPr txBox="1"/>
          <p:nvPr/>
        </p:nvSpPr>
        <p:spPr>
          <a:xfrm>
            <a:off x="1028700" y="1768056"/>
            <a:ext cx="6590744" cy="4453958"/>
          </a:xfrm>
          <a:prstGeom prst="rect">
            <a:avLst/>
          </a:prstGeom>
        </p:spPr>
        <p:txBody>
          <a:bodyPr lIns="0" tIns="0" rIns="0" bIns="0" rtlCol="0" anchor="t">
            <a:spAutoFit/>
          </a:bodyPr>
          <a:lstStyle/>
          <a:p>
            <a:pPr algn="l">
              <a:lnSpc>
                <a:spcPts val="7036"/>
              </a:lnSpc>
            </a:pPr>
            <a:r>
              <a:rPr lang="en-US" sz="6339">
                <a:solidFill>
                  <a:srgbClr val="000000"/>
                </a:solidFill>
                <a:latin typeface="Museo Sans 5"/>
                <a:ea typeface="Museo Sans 5"/>
                <a:cs typeface="Museo Sans 5"/>
                <a:sym typeface="Museo Sans 5"/>
              </a:rPr>
              <a:t>På vilket sätt är er lösning bättre än konkurrenter och alternativa lösningar?</a:t>
            </a:r>
          </a:p>
        </p:txBody>
      </p:sp>
      <p:sp>
        <p:nvSpPr>
          <p:cNvPr id="6" name="TextBox 6"/>
          <p:cNvSpPr txBox="1"/>
          <p:nvPr/>
        </p:nvSpPr>
        <p:spPr>
          <a:xfrm>
            <a:off x="1028700" y="7401926"/>
            <a:ext cx="6590744" cy="1856374"/>
          </a:xfrm>
          <a:prstGeom prst="rect">
            <a:avLst/>
          </a:prstGeom>
        </p:spPr>
        <p:txBody>
          <a:bodyPr lIns="0" tIns="0" rIns="0" bIns="0" rtlCol="0" anchor="t">
            <a:spAutoFit/>
          </a:bodyPr>
          <a:lstStyle/>
          <a:p>
            <a:pPr algn="l">
              <a:lnSpc>
                <a:spcPts val="2155"/>
              </a:lnSpc>
            </a:pPr>
            <a:r>
              <a:rPr lang="en-US" sz="1539">
                <a:solidFill>
                  <a:srgbClr val="000000"/>
                </a:solidFill>
                <a:latin typeface="Museo Sans 6"/>
                <a:ea typeface="Museo Sans 6"/>
                <a:cs typeface="Museo Sans 6"/>
                <a:sym typeface="Museo Sans 6"/>
              </a:rPr>
              <a:t>Direkta konkurrenter – Andra företag som erbjuder en liknande lösning till samma målgrupp.</a:t>
            </a:r>
          </a:p>
          <a:p>
            <a:pPr algn="l">
              <a:lnSpc>
                <a:spcPts val="2155"/>
              </a:lnSpc>
            </a:pPr>
            <a:r>
              <a:rPr lang="en-US" sz="1539">
                <a:solidFill>
                  <a:srgbClr val="000000"/>
                </a:solidFill>
                <a:latin typeface="Museo Sans 6"/>
                <a:ea typeface="Museo Sans 6"/>
                <a:cs typeface="Museo Sans 6"/>
                <a:sym typeface="Museo Sans 6"/>
              </a:rPr>
              <a:t>Indirekta konkurrenter – Alternativa metoder som kunder kan använda för att lösa samma problem.</a:t>
            </a:r>
          </a:p>
          <a:p>
            <a:pPr algn="l">
              <a:lnSpc>
                <a:spcPts val="2155"/>
              </a:lnSpc>
              <a:spcBef>
                <a:spcPct val="0"/>
              </a:spcBef>
            </a:pPr>
            <a:r>
              <a:rPr lang="en-US" sz="1539">
                <a:solidFill>
                  <a:srgbClr val="000000"/>
                </a:solidFill>
                <a:latin typeface="Museo Sans 6"/>
                <a:ea typeface="Museo Sans 6"/>
                <a:cs typeface="Museo Sans 6"/>
                <a:sym typeface="Museo Sans 6"/>
              </a:rPr>
              <a:t>Substitut/alternativ – Lösningar som inte gör exakt samma sak, men som kan uppfylla kundens behov på ett annat sätt.  TIPS! Plocka dina insikter från ditt VPC-arbete och NABC-modellen!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F361029E6039E478E008597AC02BED6" ma:contentTypeVersion="18" ma:contentTypeDescription="Skapa ett nytt dokument." ma:contentTypeScope="" ma:versionID="244c3fafee8df9b3801e6730020a7b42">
  <xsd:schema xmlns:xsd="http://www.w3.org/2001/XMLSchema" xmlns:xs="http://www.w3.org/2001/XMLSchema" xmlns:p="http://schemas.microsoft.com/office/2006/metadata/properties" xmlns:ns3="d47204d4-ac3e-451f-b34b-3d4890ae2a27" xmlns:ns4="4930acf1-e483-4ada-b149-f8ffe3a7a059" targetNamespace="http://schemas.microsoft.com/office/2006/metadata/properties" ma:root="true" ma:fieldsID="6ede8816d48f9fd2c15ac27327c213a1" ns3:_="" ns4:_="">
    <xsd:import namespace="d47204d4-ac3e-451f-b34b-3d4890ae2a27"/>
    <xsd:import namespace="4930acf1-e483-4ada-b149-f8ffe3a7a05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SearchProperties" minOccurs="0"/>
                <xsd:element ref="ns3:_activity" minOccurs="0"/>
                <xsd:element ref="ns3:MediaServiceLoca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7204d4-ac3e-451f-b34b-3d4890ae2a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30acf1-e483-4ada-b149-f8ffe3a7a059"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47204d4-ac3e-451f-b34b-3d4890ae2a27" xsi:nil="true"/>
  </documentManagement>
</p:properties>
</file>

<file path=customXml/itemProps1.xml><?xml version="1.0" encoding="utf-8"?>
<ds:datastoreItem xmlns:ds="http://schemas.openxmlformats.org/officeDocument/2006/customXml" ds:itemID="{FD34B50D-CAE9-4D60-8033-DCA14C66FFC9}">
  <ds:schemaRefs>
    <ds:schemaRef ds:uri="http://schemas.microsoft.com/sharepoint/v3/contenttype/forms"/>
  </ds:schemaRefs>
</ds:datastoreItem>
</file>

<file path=customXml/itemProps2.xml><?xml version="1.0" encoding="utf-8"?>
<ds:datastoreItem xmlns:ds="http://schemas.openxmlformats.org/officeDocument/2006/customXml" ds:itemID="{88D5EEC4-F575-492E-BFBA-41E9EB3615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7204d4-ac3e-451f-b34b-3d4890ae2a27"/>
    <ds:schemaRef ds:uri="4930acf1-e483-4ada-b149-f8ffe3a7a0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06248B-7DA0-4250-9D8C-8A80D0306D97}">
  <ds:schemaRefs>
    <ds:schemaRef ds:uri="http://schemas.microsoft.com/office/2006/metadata/properties"/>
    <ds:schemaRef ds:uri="http://purl.org/dc/elements/1.1/"/>
    <ds:schemaRef ds:uri="http://purl.org/dc/terms/"/>
    <ds:schemaRef ds:uri="http://schemas.microsoft.com/office/2006/documentManagement/types"/>
    <ds:schemaRef ds:uri="d47204d4-ac3e-451f-b34b-3d4890ae2a27"/>
    <ds:schemaRef ds:uri="http://www.w3.org/XML/1998/namespace"/>
    <ds:schemaRef ds:uri="http://schemas.microsoft.com/office/infopath/2007/PartnerControls"/>
    <ds:schemaRef ds:uri="http://purl.org/dc/dcmitype/"/>
    <ds:schemaRef ds:uri="http://schemas.openxmlformats.org/package/2006/metadata/core-properties"/>
    <ds:schemaRef ds:uri="4930acf1-e483-4ada-b149-f8ffe3a7a059"/>
  </ds:schemaRefs>
</ds:datastoreItem>
</file>

<file path=docProps/app.xml><?xml version="1.0" encoding="utf-8"?>
<Properties xmlns="http://schemas.openxmlformats.org/officeDocument/2006/extended-properties" xmlns:vt="http://schemas.openxmlformats.org/officeDocument/2006/docPropsVTypes">
  <TotalTime>0</TotalTime>
  <Words>1109</Words>
  <Application>Microsoft Office PowerPoint</Application>
  <PresentationFormat>Anpassad</PresentationFormat>
  <Paragraphs>116</Paragraphs>
  <Slides>17</Slides>
  <Notes>1</Notes>
  <HiddenSlides>0</HiddenSlides>
  <MMClips>0</MMClips>
  <ScaleCrop>false</ScaleCrop>
  <HeadingPairs>
    <vt:vector size="6" baseType="variant">
      <vt:variant>
        <vt:lpstr>Använt teckensnitt</vt:lpstr>
      </vt:variant>
      <vt:variant>
        <vt:i4>12</vt:i4>
      </vt:variant>
      <vt:variant>
        <vt:lpstr>Tema</vt:lpstr>
      </vt:variant>
      <vt:variant>
        <vt:i4>1</vt:i4>
      </vt:variant>
      <vt:variant>
        <vt:lpstr>Bildrubriker</vt:lpstr>
      </vt:variant>
      <vt:variant>
        <vt:i4>17</vt:i4>
      </vt:variant>
    </vt:vector>
  </HeadingPairs>
  <TitlesOfParts>
    <vt:vector size="30" baseType="lpstr">
      <vt:lpstr>Museo Sans 4</vt:lpstr>
      <vt:lpstr>Calibri</vt:lpstr>
      <vt:lpstr>Arial MT Pro</vt:lpstr>
      <vt:lpstr>Museo Moderno</vt:lpstr>
      <vt:lpstr>Museo Moderno Bold</vt:lpstr>
      <vt:lpstr>Arial MT Pro Bold</vt:lpstr>
      <vt:lpstr>Arial</vt:lpstr>
      <vt:lpstr>Museo Sans 5</vt:lpstr>
      <vt:lpstr>Museo Sans 1</vt:lpstr>
      <vt:lpstr>Museo Sans 6</vt:lpstr>
      <vt:lpstr>Museo Sans 2</vt:lpstr>
      <vt:lpstr>Museo Sans 3</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 mall 2026</dc:title>
  <dc:creator>Ulrika Ebenhard</dc:creator>
  <cp:lastModifiedBy>Ulrika Ebenhard</cp:lastModifiedBy>
  <cp:revision>2</cp:revision>
  <dcterms:created xsi:type="dcterms:W3CDTF">2006-08-16T00:00:00Z</dcterms:created>
  <dcterms:modified xsi:type="dcterms:W3CDTF">2026-04-21T10:05:25Z</dcterms:modified>
  <dc:identifier>DAG3LSiGct0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0x0101002F361029E6039E478E008597AC02BED6</vt:lpwstr>
  </property>
</Properties>
</file>